
<file path=[Content_Types].xml><?xml version="1.0" encoding="utf-8"?>
<Types xmlns="http://schemas.openxmlformats.org/package/2006/content-types">
  <Default Extension="xlsx" ContentType="application/vnd.openxmlformats-officedocument.spreadsheetml.sheet"/>
  <Default Extension="svg" ContentType="image/svg+xml"/>
  <Default Extension="wmf" ContentType="image/x-wmf"/>
  <Default Extension="gif" ContentType="image/gif"/>
  <Default Extension="png" ContentType="image/png"/>
  <Default Extension="jpg" ContentType="image/jpeg"/>
  <Default Extension="jpeg" ContentType="image/jpeg"/>
  <Default Extension="xml" ContentType="application/xml"/>
  <Default Extension="rels" ContentType="application/vnd.openxmlformats-package.relationships+xml"/>
  <Default Extension="bin" ContentType="application/vnd.openxmlformats-officedocument.oleObject"/>
  <Override PartName="/ppt/notesSlides/notesSlide45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.xml" ContentType="application/vnd.openxmlformats-officedocument.presentationml.notesSlide+xml"/>
  <Override PartName="/ppt/slides/slide45.xml" ContentType="application/vnd.openxmlformats-officedocument.presentationml.slide+xml"/>
  <Override PartName="/ppt/notesSlides/notesSlide9.xml" ContentType="application/vnd.openxmlformats-officedocument.presentationml.notesSlide+xml"/>
  <Override PartName="/ppt/slides/slide43.xml" ContentType="application/vnd.openxmlformats-officedocument.presentationml.slide+xml"/>
  <Override PartName="/ppt/slides/slide37.xml" ContentType="application/vnd.openxmlformats-officedocument.presentationml.slide+xml"/>
  <Override PartName="/ppt/slides/slide34.xml" ContentType="application/vnd.openxmlformats-officedocument.presentationml.slide+xml"/>
  <Override PartName="/ppt/notesSlides/notesSlide12.xml" ContentType="application/vnd.openxmlformats-officedocument.presentationml.notesSlide+xml"/>
  <Override PartName="/ppt/notesSlides/notesSlide15.xml" ContentType="application/vnd.openxmlformats-officedocument.presentationml.notesSlide+xml"/>
  <Override PartName="/ppt/slides/slide33.xml" ContentType="application/vnd.openxmlformats-officedocument.presentationml.slide+xml"/>
  <Override PartName="/ppt/slides/slide32.xml" ContentType="application/vnd.openxmlformats-officedocument.presentationml.slide+xml"/>
  <Override PartName="/ppt/slides/slide31.xml" ContentType="application/vnd.openxmlformats-officedocument.presentationml.slide+xml"/>
  <Override PartName="/ppt/notesSlides/notesSlide16.xml" ContentType="application/vnd.openxmlformats-officedocument.presentationml.notesSlide+xml"/>
  <Override PartName="/ppt/slides/slide29.xml" ContentType="application/vnd.openxmlformats-officedocument.presentationml.slide+xml"/>
  <Override PartName="/ppt/notesSlides/notesSlide14.xml" ContentType="application/vnd.openxmlformats-officedocument.presentationml.notesSlide+xml"/>
  <Override PartName="/ppt/notesSlides/notesSlide41.xml" ContentType="application/vnd.openxmlformats-officedocument.presentationml.notesSlide+xml"/>
  <Override PartName="/ppt/slides/slide26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notesSlides/notesSlide26.xml" ContentType="application/vnd.openxmlformats-officedocument.presentationml.notes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notesSlides/notesSlide3.xml" ContentType="application/vnd.openxmlformats-officedocument.presentationml.notes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42.xml" ContentType="application/vnd.openxmlformats-officedocument.presentationml.slide+xml"/>
  <Override PartName="/ppt/notesSlides/notesSlide19.xml" ContentType="application/vnd.openxmlformats-officedocument.presentationml.notesSlide+xml"/>
  <Override PartName="/ppt/slides/slide14.xml" ContentType="application/vnd.openxmlformats-officedocument.presentationml.slide+xml"/>
  <Override PartName="/ppt/slides/slide40.xml" ContentType="application/vnd.openxmlformats-officedocument.presentationml.slide+xml"/>
  <Override PartName="/ppt/slides/slide13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44.xml" ContentType="application/vnd.openxmlformats-officedocument.presentationml.slide+xml"/>
  <Override PartName="/ppt/slides/slide6.xml" ContentType="application/vnd.openxmlformats-officedocument.presentationml.slide+xml"/>
  <Override PartName="/ppt/slides/slide15.xml" ContentType="application/vnd.openxmlformats-officedocument.presentationml.slide+xml"/>
  <Override PartName="/ppt/slides/slide12.xml" ContentType="application/vnd.openxmlformats-officedocument.presentationml.slide+xml"/>
  <Override PartName="/ppt/slides/slide3.xml" ContentType="application/vnd.openxmlformats-officedocument.presentationml.slide+xml"/>
  <Override PartName="/ppt/slideLayouts/slideLayout33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Layouts/slideLayout26.xml" ContentType="application/vnd.openxmlformats-officedocument.presentationml.slideLayout+xml"/>
  <Override PartName="/ppt/notesSlides/notesSlide11.xml" ContentType="application/vnd.openxmlformats-officedocument.presentationml.notesSlide+xml"/>
  <Override PartName="/ppt/slideLayouts/slideLayout25.xml" ContentType="application/vnd.openxmlformats-officedocument.presentationml.slideLayout+xml"/>
  <Override PartName="/ppt/notesSlides/notesSlide28.xml" ContentType="application/vnd.openxmlformats-officedocument.presentationml.notesSlide+xml"/>
  <Override PartName="/ppt/slides/slide36.xml" ContentType="application/vnd.openxmlformats-officedocument.presentationml.slide+xml"/>
  <Override PartName="/ppt/slideLayouts/slideLayout22.xml" ContentType="application/vnd.openxmlformats-officedocument.presentationml.slideLayout+xml"/>
  <Override PartName="/ppt/slideLayouts/slideLayout21.xml" ContentType="application/vnd.openxmlformats-officedocument.presentationml.slideLayout+xml"/>
  <Override PartName="/ppt/notesSlides/notesSlide4.xml" ContentType="application/vnd.openxmlformats-officedocument.presentationml.notesSlide+xml"/>
  <Override PartName="/ppt/slideLayouts/slideLayout20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s/slide25.xml" ContentType="application/vnd.openxmlformats-officedocument.presentationml.slide+xml"/>
  <Override PartName="/ppt/slides/slide2.xml" ContentType="application/vnd.openxmlformats-officedocument.presentationml.slide+xml"/>
  <Override PartName="/ppt/slideLayouts/slideLayout16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s/slide35.xml" ContentType="application/vnd.openxmlformats-officedocument.presentationml.slide+xml"/>
  <Override PartName="/ppt/slides/slide1.xml" ContentType="application/vnd.openxmlformats-officedocument.presentationml.slide+xml"/>
  <Override PartName="/ppt/slideLayouts/slideLayout14.xml" ContentType="application/vnd.openxmlformats-officedocument.presentationml.slideLayout+xml"/>
  <Override PartName="/ppt/notesSlides/notesSlide39.xml" ContentType="application/vnd.openxmlformats-officedocument.presentationml.notesSlide+xml"/>
  <Override PartName="/ppt/slideLayouts/slideLayout8.xml" ContentType="application/vnd.openxmlformats-officedocument.presentationml.slideLayout+xml"/>
  <Override PartName="/ppt/slideLayouts/slideLayout5.xml" ContentType="application/vnd.openxmlformats-officedocument.presentationml.slideLayout+xml"/>
  <Override PartName="/ppt/notesSlides/notesSlide22.xml" ContentType="application/vnd.openxmlformats-officedocument.presentationml.notesSlide+xml"/>
  <Override PartName="/ppt/slides/slide5.xml" ContentType="application/vnd.openxmlformats-officedocument.presentationml.slide+xml"/>
  <Override PartName="/ppt/slideLayouts/slideLayout2.xml" ContentType="application/vnd.openxmlformats-officedocument.presentationml.slideLayout+xml"/>
  <Override PartName="/ppt/slides/slide27.xml" ContentType="application/vnd.openxmlformats-officedocument.presentationml.slide+xml"/>
  <Override PartName="/ppt/slides/slide4.xml" ContentType="application/vnd.openxmlformats-officedocument.presentationml.slide+xml"/>
  <Override PartName="/ppt/slideLayouts/slideLayout12.xml" ContentType="application/vnd.openxmlformats-officedocument.presentationml.slideLayout+xml"/>
  <Override PartName="/ppt/slideMasters/slideMaster2.xml" ContentType="application/vnd.openxmlformats-officedocument.presentationml.slideMaster+xml"/>
  <Override PartName="/ppt/slideLayouts/slideLayout24.xml" ContentType="application/vnd.openxmlformats-officedocument.presentationml.slideLayout+xml"/>
  <Override PartName="/ppt/slideLayouts/slideLayout4.xml" ContentType="application/vnd.openxmlformats-officedocument.presentationml.slideLayout+xml"/>
  <Override PartName="/ppt/notesSlides/notesSlide43.xml" ContentType="application/vnd.openxmlformats-officedocument.presentationml.notesSlide+xml"/>
  <Override PartName="/ppt/notesMasters/notesMaster1.xml" ContentType="application/vnd.openxmlformats-officedocument.presentationml.notesMaster+xml"/>
  <Override PartName="/ppt/slideLayouts/slideLayout3.xml" ContentType="application/vnd.openxmlformats-officedocument.presentationml.slideLayout+xml"/>
  <Override PartName="/ppt/theme/theme4.xml" ContentType="application/vnd.openxmlformats-officedocument.theme+xml"/>
  <Override PartName="/ppt/theme/theme3.xml" ContentType="application/vnd.openxmlformats-officedocument.theme+xml"/>
  <Override PartName="/ppt/notesSlides/notesSlide17.xml" ContentType="application/vnd.openxmlformats-officedocument.presentationml.notesSlide+xml"/>
  <Override PartName="/ppt/slideLayouts/slideLayout11.xml" ContentType="application/vnd.openxmlformats-officedocument.presentationml.slideLayout+xml"/>
  <Override PartName="/ppt/tableStyles.xml" ContentType="application/vnd.openxmlformats-officedocument.presentationml.tableStyles+xml"/>
  <Override PartName="/ppt/slideLayouts/slideLayout34.xml" ContentType="application/vnd.openxmlformats-officedocument.presentationml.slideLayout+xml"/>
  <Override PartName="/ppt/slides/slide16.xml" ContentType="application/vnd.openxmlformats-officedocument.presentationml.slide+xml"/>
  <Override PartName="/ppt/slides/slide41.xml" ContentType="application/vnd.openxmlformats-officedocument.presentationml.slide+xml"/>
  <Override PartName="/ppt/slideLayouts/slideLayout23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s/slide28.xml" ContentType="application/vnd.openxmlformats-officedocument.presentationml.slide+xml"/>
  <Override PartName="/ppt/theme/theme1.xml" ContentType="application/vnd.openxmlformats-officedocument.theme+xml"/>
  <Override PartName="/ppt/slideLayouts/slideLayout35.xml" ContentType="application/vnd.openxmlformats-officedocument.presentationml.slideLayout+xml"/>
  <Override PartName="/ppt/slides/slide39.xml" ContentType="application/vnd.openxmlformats-officedocument.presentationml.slide+xml"/>
  <Override PartName="/ppt/viewProps.xml" ContentType="application/vnd.openxmlformats-officedocument.presentationml.viewProps+xml"/>
  <Override PartName="/ppt/slideLayouts/slideLayout18.xml" ContentType="application/vnd.openxmlformats-officedocument.presentationml.slideLayout+xml"/>
  <Override PartName="/ppt/presentation.xml" ContentType="application/vnd.openxmlformats-officedocument.presentationml.presentation.main+xml"/>
  <Override PartName="/docProps/app.xml" ContentType="application/vnd.openxmlformats-officedocument.extended-properties+xml"/>
  <Override PartName="/docProps/core.xml" ContentType="application/vnd.openxmlformats-package.core-properties+xml"/>
  <Override PartName="/ppt/slideLayouts/slideLayout6.xml" ContentType="application/vnd.openxmlformats-officedocument.presentationml.slideLayout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slideMasters/slideMaster3.xml" ContentType="application/vnd.openxmlformats-officedocument.presentationml.slideMaster+xml"/>
  <Override PartName="/ppt/notesSlides/notesSlide24.xml" ContentType="application/vnd.openxmlformats-officedocument.presentationml.notesSlide+xml"/>
  <Override PartName="/ppt/notesSlides/notesSlide35.xml" ContentType="application/vnd.openxmlformats-officedocument.presentationml.notesSlide+xml"/>
  <Override PartName="/ppt/charts/style1.xml" ContentType="application/vnd.ms-office.chartstyle+xml"/>
  <Override PartName="/ppt/slides/slide21.xml" ContentType="application/vnd.openxmlformats-officedocument.presentationml.slide+xml"/>
  <Override PartName="/ppt/slides/slide7.xml" ContentType="application/vnd.openxmlformats-officedocument.presentationml.slide+xml"/>
  <Override PartName="/ppt/slideLayouts/slideLayout31.xml" ContentType="application/vnd.openxmlformats-officedocument.presentationml.slideLayout+xml"/>
  <Override PartName="/ppt/slideLayouts/slideLayout13.xml" ContentType="application/vnd.openxmlformats-officedocument.presentationml.slideLayout+xml"/>
  <Override PartName="/ppt/notesSlides/notesSlide29.xml" ContentType="application/vnd.openxmlformats-officedocument.presentationml.notesSlide+xml"/>
  <Override PartName="/ppt/slideLayouts/slideLayout30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2.xml" ContentType="application/vnd.openxmlformats-officedocument.theme+xml"/>
  <Override PartName="/ppt/notesSlides/notesSlide23.xml" ContentType="application/vnd.openxmlformats-officedocument.presentationml.notesSlide+xml"/>
  <Override PartName="/ppt/slideLayouts/slideLayout15.xml" ContentType="application/vnd.openxmlformats-officedocument.presentationml.slideLayout+xml"/>
  <Override PartName="/ppt/notesSlides/notesSlide30.xml" ContentType="application/vnd.openxmlformats-officedocument.presentationml.notesSlide+xml"/>
  <Override PartName="/ppt/charts/colors1.xml" ContentType="application/vnd.ms-office.chartcolorstyle+xml"/>
  <Override PartName="/ppt/slideLayouts/slideLayout32.xml" ContentType="application/vnd.openxmlformats-officedocument.presentationml.slideLayout+xml"/>
  <Override PartName="/ppt/charts/chart1.xml" ContentType="application/vnd.openxmlformats-officedocument.drawingml.chart+xml"/>
  <Override PartName="/ppt/slides/slide30.xml" ContentType="application/vnd.openxmlformats-officedocument.presentationml.slide+xml"/>
</Types>
</file>

<file path=_rels/.rels><?xml version="1.0" encoding="UTF-8" standalone="yes"?><Relationships xmlns="http://schemas.openxmlformats.org/package/2006/relationships"><Relationship Id="rId3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autoCompressPictures="0" saveSubsetFonts="1">
  <p:sldMasterIdLst>
    <p:sldMasterId id="2147483648" r:id="rId1"/>
    <p:sldMasterId id="2147483660" r:id="rId2"/>
    <p:sldMasterId id="2147483672" r:id="rId3"/>
  </p:sldMasterIdLst>
  <p:notesMasterIdLst>
    <p:notesMasterId r:id="rId53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</p:sldIdLst>
  <p:sldSz cx="12192000" cy="6858000"/>
  <p:notesSz cx="6858000" cy="9144000"/>
  <p:defaultTextStyle>
    <a:defPPr>
      <a:defRPr lang="en-US"/>
    </a:defPPr>
    <a:lvl1pPr marL="0" algn="l" defTabSz="4572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>
      <a:defRPr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</p:showPr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>
              <a:solidFill>
                <a:schemeClr val="lt1"/>
              </a:solidFill>
            </a:ln>
          </a:left>
          <a:right>
            <a:ln w="12700">
              <a:solidFill>
                <a:schemeClr val="lt1"/>
              </a:solidFill>
            </a:ln>
          </a:right>
          <a:top>
            <a:ln w="12700">
              <a:solidFill>
                <a:schemeClr val="lt1"/>
              </a:solidFill>
            </a:ln>
          </a:top>
          <a:bottom>
            <a:ln w="12700">
              <a:solidFill>
                <a:schemeClr val="lt1"/>
              </a:solidFill>
            </a:ln>
          </a:bottom>
          <a:insideH>
            <a:ln w="12700">
              <a:solidFill>
                <a:schemeClr val="lt1"/>
              </a:solidFill>
            </a:ln>
          </a:insideH>
          <a:insideV>
            <a:ln w="12700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  <a:fill>
          <a:solidFill>
            <a:schemeClr val="accent1">
              <a:tint val="40000"/>
            </a:schemeClr>
          </a:solidFill>
        </a:fill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seCell>
      <a:tcStyle>
        <a:tcBdr/>
      </a:tcStyle>
    </a:seCell>
    <a:swCell>
      <a:tcStyle>
        <a:tcBdr/>
      </a:tcStyle>
    </a:swCell>
    <a:firstRow>
      <a:tcTxStyle b="on">
        <a:fontRef idx="minor">
          <a:prstClr val="black"/>
        </a:fontRef>
        <a:schemeClr val="lt1"/>
      </a:tcTxStyle>
      <a:tcStyle>
        <a:tcBdr>
          <a:bottom>
            <a:ln w="38100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  <a:neCell>
      <a:tcStyle>
        <a:tcBdr/>
      </a:tcStyle>
    </a:neCell>
    <a:nwCell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 snapToObjects="1">
      <p:cViewPr varScale="1">
        <p:scale>
          <a:sx n="45" d="100"/>
          <a:sy n="45" d="100"/>
        </p:scale>
        <p:origin x="1536" y="-42"/>
      </p:cViewPr>
      <p:guideLst>
        <p:guide pos="3840"/>
        <p:guide pos="2160" orient="horz"/>
      </p:guideLst>
    </p:cSldViewPr>
  </p:slideViewPr>
  <p:gridSpacing cx="76200" cy="76200"/>
</p:viewPr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theme" Target="theme/theme1.xml"/><Relationship Id="rId5" Type="http://schemas.openxmlformats.org/officeDocument/2006/relationships/theme" Target="theme/theme2.xml"/><Relationship Id="rId6" Type="http://schemas.openxmlformats.org/officeDocument/2006/relationships/theme" Target="theme/theme3.xml"/><Relationship Id="rId7" Type="http://schemas.openxmlformats.org/officeDocument/2006/relationships/theme" Target="theme/theme4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notesMaster" Target="notesMasters/notesMaster1.xml"/><Relationship Id="rId54" Type="http://schemas.openxmlformats.org/officeDocument/2006/relationships/presProps" Target="presProps.xml" /><Relationship Id="rId55" Type="http://schemas.openxmlformats.org/officeDocument/2006/relationships/tableStyles" Target="tableStyles.xml" /><Relationship Id="rId56" Type="http://schemas.openxmlformats.org/officeDocument/2006/relationships/viewProps" Target="viewProps.xml" /></Relationships>
</file>

<file path=ppt/charts/_rels/chart1.xml.rels><?xml version="1.0" encoding="UTF-8" standalone="yes"?><Relationships xmlns="http://schemas.openxmlformats.org/package/2006/relationships"><Relationship Id="rId1" Type="http://schemas.microsoft.com/office/2011/relationships/chartStyle" Target="style1.xml" /><Relationship Id="rId2" Type="http://schemas.microsoft.com/office/2011/relationships/chartColorStyle" Target="colors1.xml" /><Relationship Id="rId3" Type="http://schemas.openxmlformats.org/officeDocument/2006/relationships/package" Target="../embeddings/Microsoft_Excel_Worksheet1.xlsx" 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mc="http://schemas.openxmlformats.org/markup-compatibility/2006" xmlns:c15="http://schemas.microsoft.com/office/drawing/2012/chart" xmlns:c14="http://schemas.microsoft.com/office/drawing/2007/8/2/chart" xmlns:c16r2="http://schemas.microsoft.com/office/drawing/2015/06/chart">
  <c:date1904 val="0"/>
  <c:lang val="en-US"/>
  <c:roundedCorners val="0"/>
  <mc:AlternateContent>
    <mc:Choice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example!$C$11</c:f>
              <c:strCache>
                <c:ptCount val="1"/>
                <c:pt idx="0">
                  <c:v>Average</c:v>
                </c:pt>
              </c:strCache>
            </c:strRef>
          </c:tx>
          <c:spPr bwMode="auto"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 bwMode="auto">
              <a:prstGeom prst="rect">
                <a:avLst/>
              </a:prstGeom>
              <a:solidFill>
                <a:schemeClr val="accent6"/>
              </a:solidFill>
              <a:ln>
                <a:solidFill>
                  <a:schemeClr val="accent6"/>
                </a:solidFill>
              </a:ln>
              <a:effectLst/>
            </c:spPr>
          </c:dPt>
          <c:errBars>
            <c:errBarType val="both"/>
            <c:errValType val="cust"/>
            <c:noEndCap val="0"/>
            <c:spPr bwMode="auto">
              <a:prstGeom prst="rect">
                <a:avLst/>
              </a:prstGeom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example!$D$10:$E$10</c:f>
              <c:strCache>
                <c:ptCount val="2"/>
                <c:pt idx="0">
                  <c:v>Shallow soil</c:v>
                </c:pt>
                <c:pt idx="1">
                  <c:v>Deep soil</c:v>
                </c:pt>
              </c:strCache>
            </c:strRef>
          </c:cat>
          <c:val>
            <c:numRef>
              <c:f>example!$D$11:$E$11</c:f>
              <c:numCache>
                <c:formatCode>General</c:formatCode>
                <c:ptCount val="2"/>
                <c:pt idx="0">
                  <c:v>0.6666666666666666</c:v>
                </c:pt>
                <c:pt idx="1">
                  <c:v>6.333333333333333</c:v>
                </c:pt>
              </c:numCache>
            </c:numRef>
          </c:val>
        </c:ser>
        <c:dLbls>
          <c:showBubbleSize val="0"/>
          <c:showCatName val="0"/>
          <c:showLeaderLines val="0"/>
          <c:showLegendKey val="0"/>
          <c:showPercent val="0"/>
          <c:showSerName val="0"/>
          <c:showVal val="0"/>
        </c:dLbls>
        <c:gapWidth val="219"/>
        <c:overlap val="-27"/>
        <c:axId val="2061005871"/>
        <c:axId val="2061007119"/>
      </c:barChart>
      <c:catAx>
        <c:axId val="2061005871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800"/>
                  <a:t>Sample depth</a:t>
                </a:r>
                <a:endParaRPr/>
              </a:p>
            </c:rich>
          </c:tx>
          <c:layout>
            <c:manualLayout>
              <c:xMode val="edge"/>
              <c:yMode val="edge"/>
              <c:x val="0.380554"/>
              <c:y val="0.865856"/>
            </c:manualLayout>
          </c:layout>
          <c:overlay val="0"/>
          <c:spPr bwMode="auto">
            <a:prstGeom prst="rect">
              <a:avLst/>
            </a:prstGeom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 bwMode="auto">
          <a:prstGeom prst="rect">
            <a:avLst/>
          </a:prstGeom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61007119"/>
        <c:crosses val="autoZero"/>
        <c:auto val="1"/>
        <c:lblAlgn val="ctr"/>
        <c:lblOffset val="100"/>
        <c:noMultiLvlLbl val="0"/>
      </c:catAx>
      <c:valAx>
        <c:axId val="2061007119"/>
        <c:scaling>
          <c:orientation val="minMax"/>
        </c:scaling>
        <c:delete val="0"/>
        <c:axPos val="l"/>
        <c:majorGridlines>
          <c:spPr bwMode="auto">
            <a:prstGeom prst="rect">
              <a:avLst/>
            </a:prstGeom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0" i="0" u="none" strike="noStrike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800"/>
                  <a:t>Nematode</a:t>
                </a:r>
                <a:r>
                  <a:rPr lang="en-US" sz="1800"/>
                  <a:t> abundance</a:t>
                </a:r>
                <a:endParaRPr lang="en-US" sz="1800"/>
              </a:p>
            </c:rich>
          </c:tx>
          <c:layout>
            <c:manualLayout>
              <c:xMode val="edge"/>
              <c:yMode val="edge"/>
              <c:x val="0.014198"/>
              <c:y val="0.131054"/>
            </c:manualLayout>
          </c:layout>
          <c:overlay val="0"/>
          <c:spPr bwMode="auto">
            <a:prstGeom prst="rect">
              <a:avLst/>
            </a:prstGeom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800" b="0" i="0" u="none" strike="noStrike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 bwMode="auto">
          <a:prstGeom prst="rect">
            <a:avLst/>
          </a:prstGeom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61005871"/>
        <c:crosses val="autoZero"/>
        <c:crossBetween val="between"/>
      </c:valAx>
      <c:spPr bwMode="auto">
        <a:prstGeom prst="rect">
          <a:avLst/>
        </a:prstGeom>
        <a:noFill/>
        <a:ln>
          <a:noFill/>
        </a:ln>
        <a:effectLst/>
      </c:spPr>
    </c:plotArea>
    <c:plotVisOnly val="1"/>
    <c:dispBlanksAs val="gap"/>
    <c:showDLblsOverMax val="0"/>
  </c:chart>
  <c:spPr bwMode="auto">
    <a:xfrm>
      <a:off x="1048529" y="4544291"/>
      <a:ext cx="3988984" cy="2313709"/>
    </a:xfrm>
    <a:prstGeom prst="rect">
      <a:avLst/>
    </a:prstGeom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 bwMode="auto">
      <a:prstGeom prst="rect">
        <a:avLst/>
      </a:prstGeom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>
    <cs:lnRef idx="0"/>
    <cs:fillRef idx="0"/>
    <cs:effectRef idx="0"/>
    <cs:fontRef idx="minor">
      <a:schemeClr val="tx1"/>
    </cs:fontRef>
    <cs:spPr bwMode="auto">
      <a:prstGeom prst="rect">
        <a:avLst/>
      </a:prstGeom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 bwMode="auto">
      <a:prstGeom prst="rect">
        <a:avLst/>
      </a:prstGeom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 bwMode="auto">
      <a:prstGeom prst="rect">
        <a:avLst/>
      </a:prstGeom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 bwMode="auto">
      <a:prstGeom prst="rect">
        <a:avLst/>
      </a:prstGeom>
      <a:ln w="9525">
        <a:solidFill>
          <a:schemeClr val="phClr"/>
        </a:solidFill>
      </a:ln>
    </cs:spPr>
  </cs:dataPointMarker>
  <cs:dataPointWireframe>
    <cs:lnRef idx="0">
      <cs:styleClr val="auto"/>
    </cs:lnRef>
    <cs:fillRef idx="1"/>
    <cs:effectRef idx="0"/>
    <cs:fontRef idx="minor">
      <a:schemeClr val="tx1"/>
    </cs:fontRef>
    <cs:spPr bwMode="auto">
      <a:prstGeom prst="rect">
        <a:avLst/>
      </a:prstGeom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 bwMode="auto">
      <a:prstGeom prst="rect">
        <a:avLst/>
      </a:prstGeom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dataTable>
  <cs:downBar>
    <cs:lnRef idx="0"/>
    <cs:fillRef idx="0"/>
    <cs:effectRef idx="0"/>
    <cs:fontRef idx="minor">
      <a:schemeClr val="dk1"/>
    </cs:fontRef>
    <cs:spPr bwMode="auto">
      <a:prstGeom prst="rect">
        <a:avLst/>
      </a:prstGeom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 bwMode="auto">
      <a:prstGeom prst="rect">
        <a:avLst/>
      </a:prstGeom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 bwMode="auto">
      <a:prstGeom prst="rect">
        <a:avLst/>
      </a:prstGeom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 bwMode="auto">
      <a:prstGeom prst="rect">
        <a:avLst/>
      </a:prstGeom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 bwMode="auto">
      <a:prstGeom prst="rect">
        <a:avLst/>
      </a:prstGeom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 bwMode="auto">
      <a:prstGeom prst="rect">
        <a:avLst/>
      </a:prstGeom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 bwMode="auto">
      <a:prstGeom prst="rect">
        <a:avLst/>
      </a:prstGeom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 bwMode="auto">
      <a:prstGeom prst="rect">
        <a:avLst/>
      </a:prstGeom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/>
  </cs:seriesAxis>
  <cs:seriesLine>
    <cs:lnRef idx="0"/>
    <cs:fillRef idx="0"/>
    <cs:effectRef idx="0"/>
    <cs:fontRef idx="minor">
      <a:schemeClr val="tx1"/>
    </cs:fontRef>
    <cs:spPr bwMode="auto">
      <a:prstGeom prst="rect">
        <a:avLst/>
      </a:prstGeom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spc="0"/>
  </cs:title>
  <cs:trendline>
    <cs:lnRef idx="0">
      <cs:styleClr val="auto"/>
    </cs:lnRef>
    <cs:fillRef idx="0"/>
    <cs:effectRef idx="0"/>
    <cs:fontRef idx="minor">
      <a:schemeClr val="tx1"/>
    </cs:fontRef>
    <cs:spPr bwMode="auto">
      <a:prstGeom prst="rect">
        <a:avLst/>
      </a:prstGeom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 bwMode="auto">
      <a:prstGeom prst="rect">
        <a:avLst/>
      </a:prstGeom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  <cs:spPr bwMode="auto">
      <a:prstGeom prst="rect">
        <a:avLst/>
      </a:prstGeom>
      <a:noFill/>
      <a:ln>
        <a:noFill/>
      </a:ln>
    </cs:spPr>
  </cs:wall>
  <cs:dataPointMarkerLayout symbol="circle" size="5"/>
</cs:chartStyle>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 name=""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F39D4C08-1C36-0548-AA19-A769E284B3AC}" type="datetimeFigureOut">
              <a:rPr lang="en-US"/>
              <a:t>11/27/2023</a:t>
            </a:fld>
            <a:endParaRPr lang="en-US"/>
          </a:p>
        </p:txBody>
      </p:sp>
      <p:sp>
        <p:nvSpPr>
          <p:cNvPr id="4" name="Slide Image Placeholder 3"/>
          <p:cNvSpPr>
            <a:spLocks noChangeAspect="1" noGrp="1" noRot="1"/>
          </p:cNvSpPr>
          <p:nvPr>
            <p:ph type="sldImg" idx="2"/>
          </p:nvPr>
        </p:nvSpPr>
        <p:spPr bwMode="auto"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>
              <a:defRPr/>
            </a:pPr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>
              <a:defRPr/>
            </a:pPr>
            <a:r>
              <a:rPr lang="en-US"/>
              <a:t>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 bwMode="auto"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56719C6A-3783-964F-A915-67BD0DF3F3C1}" type="slidenum">
              <a:rPr lang="en-US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>
      <a:defRPr sz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 ?>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 ?>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 ?>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 ?>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 ?>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 ?>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 ?>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 ?>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 ?>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 ?>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 ?>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 ?>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 ?>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 ?>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 ?>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 ?>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 ?>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 ?>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 ?>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 ?>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 ?>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 ?>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 ?>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 ?>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 ?>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 ?>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 ?>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 ?>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 ?>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 ?>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 ?>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 ?>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 ?>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 ?>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 ?>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 ?>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 ?>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 ?>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 ?>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 ?>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 ?>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 ?>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 ?>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 ?>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D3CAE2A8-3500-F470-F365-ED901F49565E}" type="slidenum">
              <a:rPr/>
              <a:t/>
            </a:fld>
            <a:endParaRPr/>
          </a:p>
        </p:txBody>
      </p:sp>
    </p:spTree>
  </p:cSld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 marL="0" marR="0" lvl="0" indent="0" algn="r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C4D1BAC-0063-6B4F-AE7A-976136AE5D54}" type="slidenum">
              <a:rPr lang="en-US" sz="1200" b="0" i="0" u="none" strike="noStrike" cap="none" spc="0">
                <a:ln>
                  <a:noFill/>
                </a:ln>
                <a:solidFill>
                  <a:prstClr val="black"/>
                </a:solidFill>
                <a:latin typeface="Calibri"/>
                <a:ea typeface="+mn-ea"/>
                <a:cs typeface="+mn-cs"/>
              </a:rPr>
              <a:t>12</a:t>
            </a:fld>
            <a:endParaRPr lang="en-US" sz="1200" b="0" i="0" u="none" strike="noStrike" cap="none" spc="0">
              <a:ln>
                <a:noFill/>
              </a:ln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</p:spTree>
  </p:cSld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2DCCF35-BB54-189F-82B0-4AA3F6CBB50B}" type="slidenum">
              <a:rPr/>
              <a:t/>
            </a:fld>
            <a:endParaRPr/>
          </a:p>
        </p:txBody>
      </p:sp>
    </p:spTree>
  </p:cSld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A7376EE4-A20B-A6AC-4B13-6BEB7B1D67F1}" type="slidenum">
              <a:rPr/>
              <a:t/>
            </a:fld>
            <a:endParaRPr/>
          </a:p>
        </p:txBody>
      </p:sp>
    </p:spTree>
  </p:cSld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Lower standard deviation = more data is closer to the mean</a:t>
            </a:r>
            <a:endParaRPr/>
          </a:p>
          <a:p>
            <a:pPr>
              <a:defRPr/>
            </a:pPr>
            <a:r>
              <a:rPr lang="en-US"/>
              <a:t>Larger standard deviation = more data is further from the mean</a:t>
            </a: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56719C6A-3783-964F-A915-67BD0DF3F3C1}" type="slidenum">
              <a:rPr lang="en-US"/>
              <a:t>15</a:t>
            </a:fld>
            <a:endParaRPr lang="en-US"/>
          </a:p>
        </p:txBody>
      </p:sp>
    </p:spTree>
  </p:cSld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762DD6FB-A28A-48C4-AB5F-05CE3F1DA667}" type="slidenum">
              <a:rPr/>
              <a:t/>
            </a:fld>
            <a:endParaRPr/>
          </a:p>
        </p:txBody>
      </p:sp>
    </p:spTree>
  </p:cSld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3D7F1FC-5A37-0C99-8485-AFC4C255668D}" type="slidenum">
              <a:rPr/>
              <a:t/>
            </a:fld>
            <a:endParaRPr/>
          </a:p>
        </p:txBody>
      </p:sp>
    </p:spTree>
  </p:cSld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C767AC09-5834-B0E6-1704-8AE0C7AC549C}" type="slidenum">
              <a:rPr/>
              <a:t/>
            </a:fld>
            <a:endParaRPr/>
          </a:p>
        </p:txBody>
      </p:sp>
    </p:spTree>
  </p:cSld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5A74C9A1-B2B4-2934-323D-9039E9B30B98}" type="slidenum">
              <a:rPr/>
              <a:t/>
            </a:fld>
            <a:endParaRPr/>
          </a:p>
        </p:txBody>
      </p:sp>
    </p:spTree>
  </p:cSld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2A5B7F7-2811-1624-80D1-6687AA6A7827}" type="slidenum">
              <a:rPr/>
              <a:t/>
            </a:fld>
            <a:endParaRPr/>
          </a:p>
        </p:txBody>
      </p:sp>
    </p:spTree>
  </p:cSld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CAB1B42C-4A4A-A838-A6CD-4273669435E0}" type="slidenum">
              <a:rPr/>
              <a:t/>
            </a:fld>
            <a:endParaRPr/>
          </a:p>
        </p:txBody>
      </p:sp>
    </p:spTree>
  </p:cSld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 marL="0" marR="0" lvl="0" indent="0" algn="r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F837E0C-CEDE-9749-BCB7-241F7CB6817C}" type="slidenum">
              <a:rPr lang="en-US" sz="1200" b="0" i="0" u="none" strike="noStrike" cap="none" spc="0">
                <a:ln>
                  <a:noFill/>
                </a:ln>
                <a:solidFill>
                  <a:prstClr val="black"/>
                </a:solidFill>
                <a:latin typeface="Calibri"/>
                <a:ea typeface="+mn-ea"/>
                <a:cs typeface="+mn-cs"/>
              </a:rPr>
              <a:t>2</a:t>
            </a:fld>
            <a:endParaRPr lang="en-US" sz="1200" b="0" i="0" u="none" strike="noStrike" cap="none" spc="0">
              <a:ln>
                <a:noFill/>
              </a:ln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</p:spTree>
  </p:cSld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725856B-3488-973E-2EAE-4AF45666DCA4}" type="slidenum">
              <a:rPr/>
              <a:t/>
            </a:fld>
            <a:endParaRPr/>
          </a:p>
        </p:txBody>
      </p:sp>
    </p:spTree>
  </p:cSld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6B8D0E70-9928-2E91-5B4C-9943E29C6006}" type="slidenum">
              <a:rPr/>
              <a:t/>
            </a:fld>
            <a:endParaRPr/>
          </a:p>
        </p:txBody>
      </p:sp>
    </p:spTree>
  </p:cSld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8F9A7BDC-FD51-FDAF-C86E-38CC90C32CA7}" type="slidenum">
              <a:rPr/>
              <a:t/>
            </a:fld>
            <a:endParaRPr/>
          </a:p>
        </p:txBody>
      </p:sp>
    </p:spTree>
  </p:cSld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63527CFB-4C42-6DC5-15E9-EAE417BC6397}" type="slidenum">
              <a:rPr/>
              <a:t/>
            </a:fld>
            <a:endParaRPr/>
          </a:p>
        </p:txBody>
      </p:sp>
    </p:spTree>
  </p:cSld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10BDF318-B8F5-C382-C2B7-E027E1654B3B}" type="slidenum">
              <a:rPr/>
              <a:t/>
            </a:fld>
            <a:endParaRPr/>
          </a:p>
        </p:txBody>
      </p:sp>
    </p:spTree>
  </p:cSld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5C624C3-8117-3896-4D5B-4ED891496C7C}" type="slidenum">
              <a:rPr/>
              <a:t/>
            </a:fld>
            <a:endParaRPr/>
          </a:p>
        </p:txBody>
      </p:sp>
    </p:spTree>
  </p:cSld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6073E6D1-E1FB-B643-4C1E-2683DD7A0C92}" type="slidenum">
              <a:rPr/>
              <a:t/>
            </a:fld>
            <a:endParaRPr/>
          </a:p>
        </p:txBody>
      </p:sp>
    </p:spTree>
  </p:cSld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8" name="Google Shape;58;p3:notes"/>
          <p:cNvSpPr txBox="1">
            <a:spLocks noGrp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59" name="Google Shape;59;p3:notes"/>
          <p:cNvSpPr>
            <a:spLocks noChangeAspect="1" noGrp="1" noRo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8" name="Google Shape;58;p3:notes"/>
          <p:cNvSpPr txBox="1">
            <a:spLocks noGrp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59" name="Google Shape;59;p3:notes"/>
          <p:cNvSpPr>
            <a:spLocks noChangeAspect="1" noGrp="1" noRo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180F25D8-495A-978E-F8F4-414C8048BD6F}" type="slidenum">
              <a:rPr/>
              <a:t/>
            </a:fld>
            <a:endParaRPr/>
          </a:p>
        </p:txBody>
      </p:sp>
    </p:spTree>
  </p:cSld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8" name="Google Shape;58;p3:notes"/>
          <p:cNvSpPr txBox="1">
            <a:spLocks noGrp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59" name="Google Shape;59;p3:notes"/>
          <p:cNvSpPr>
            <a:spLocks noChangeAspect="1" noGrp="1" noRo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9" name="Google Shape;149;gb81f94941c_0_139:notes"/>
          <p:cNvSpPr>
            <a:spLocks noChangeAspect="1" noGrp="1" noRo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b81f94941c_0_139:notes"/>
          <p:cNvSpPr txBox="1">
            <a:spLocks noGrp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/>
              <a:t>Remember blast? </a:t>
            </a:r>
            <a:endParaRPr/>
          </a:p>
        </p:txBody>
      </p:sp>
    </p:spTree>
  </p:cSld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2" name="Google Shape;102;gb81f94941c_0_106:notes"/>
          <p:cNvSpPr>
            <a:spLocks noChangeAspect="1" noGrp="1" noRo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b81f94941c_0_106:notes"/>
          <p:cNvSpPr txBox="1">
            <a:spLocks noGrp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/>
              <a:t>They will analyse their sequenced PCR product</a:t>
            </a:r>
            <a:endParaRPr/>
          </a:p>
        </p:txBody>
      </p:sp>
    </p:spTree>
  </p:cSld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2" name="Google Shape;102;gb81f94941c_0_106:notes"/>
          <p:cNvSpPr>
            <a:spLocks noChangeAspect="1" noGrp="1" noRo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b81f94941c_0_106:notes"/>
          <p:cNvSpPr txBox="1">
            <a:spLocks noGrp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/>
              <a:t>S</a:t>
            </a:r>
            <a:r>
              <a:rPr lang="en"/>
              <a:t>eq files give nucleotides sequence</a:t>
            </a:r>
            <a:endParaRPr/>
          </a:p>
        </p:txBody>
      </p:sp>
    </p:spTree>
  </p:cSld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2" name="Google Shape;102;gb81f94941c_0_106:notes"/>
          <p:cNvSpPr>
            <a:spLocks noChangeAspect="1" noGrp="1" noRo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b81f94941c_0_106:notes"/>
          <p:cNvSpPr txBox="1">
            <a:spLocks noGrp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</p:spTree>
  </p:cSld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2" name="Google Shape;102;gb81f94941c_0_106:notes"/>
          <p:cNvSpPr>
            <a:spLocks noChangeAspect="1" noGrp="1" noRo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b81f94941c_0_106:notes"/>
          <p:cNvSpPr txBox="1">
            <a:spLocks noGrp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/>
              <a:t>N is not a nucleotide! What is it? Used for uncertainty </a:t>
            </a:r>
            <a:br>
              <a:rPr lang="en-US"/>
            </a:br>
            <a:r>
              <a:rPr lang="en-US"/>
              <a:t>more N’s = more uncertainty </a:t>
            </a:r>
            <a:endParaRPr/>
          </a:p>
        </p:txBody>
      </p:sp>
    </p:spTree>
  </p:cSld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157B14A7-58C9-D4C1-18F0-DFB83E10F8A4}" type="slidenum">
              <a:rPr/>
              <a:t/>
            </a:fld>
            <a:endParaRPr/>
          </a:p>
        </p:txBody>
      </p:sp>
    </p:spTree>
  </p:cSld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A4385BC-9491-9437-5A50-7B0AF8A72B82}" type="slidenum">
              <a:rPr/>
              <a:t/>
            </a:fld>
            <a:endParaRPr/>
          </a:p>
        </p:txBody>
      </p:sp>
    </p:spTree>
  </p:cSld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8" name="Google Shape;108;gb81f94941c_0_87:notes"/>
          <p:cNvSpPr>
            <a:spLocks noChangeAspect="1" noGrp="1" noRo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b81f94941c_0_87:notes"/>
          <p:cNvSpPr txBox="1">
            <a:spLocks noGrp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</p:spTree>
  </p:cSld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4" name="Google Shape;114;gb81f94941c_0_93:notes"/>
          <p:cNvSpPr>
            <a:spLocks noChangeAspect="1" noGrp="1" noRo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b81f94941c_0_93:notes"/>
          <p:cNvSpPr txBox="1">
            <a:spLocks noGrp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</p:spTree>
  </p:cSld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2" name="Google Shape;122;gb81f94941c_0_101:notes"/>
          <p:cNvSpPr>
            <a:spLocks noChangeAspect="1" noGrp="1" noRo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b81f94941c_0_101:notes"/>
          <p:cNvSpPr txBox="1">
            <a:spLocks noGrp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</p:spTree>
  </p:cSld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8" name="Google Shape;58;p3:notes"/>
          <p:cNvSpPr txBox="1">
            <a:spLocks noGrp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59" name="Google Shape;59;p3:notes"/>
          <p:cNvSpPr>
            <a:spLocks noChangeAspect="1" noGrp="1" noRo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2" name="Google Shape;122;gb81f94941c_0_101:notes"/>
          <p:cNvSpPr>
            <a:spLocks noChangeAspect="1" noGrp="1" noRo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b81f94941c_0_101:notes"/>
          <p:cNvSpPr txBox="1">
            <a:spLocks noGrp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</p:spTree>
  </p:cSld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5F488C6C-318B-D90B-E60F-9EF47EC03D20}" type="slidenum">
              <a:rPr/>
              <a:t/>
            </a:fld>
            <a:endParaRPr/>
          </a:p>
        </p:txBody>
      </p:sp>
    </p:spTree>
  </p:cSld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B7BF4F8B-3FB0-4F4C-C229-B8C1C68E7ACF}" type="slidenum">
              <a:rPr/>
              <a:t/>
            </a:fld>
            <a:endParaRPr/>
          </a:p>
        </p:txBody>
      </p:sp>
    </p:spTree>
  </p:cSld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 marL="0" marR="0" lvl="0" indent="0" algn="r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696D6CD2-2C98-49C3-96E3-B89F4A740C06}" type="slidenum">
              <a:rPr lang="en-US" sz="1200" b="0" i="0" u="none" strike="noStrike" cap="none" spc="0">
                <a:ln>
                  <a:noFill/>
                </a:ln>
                <a:solidFill>
                  <a:prstClr val="black"/>
                </a:solidFill>
                <a:latin typeface="Calibri"/>
                <a:ea typeface="+mn-ea"/>
                <a:cs typeface="+mn-cs"/>
              </a:rPr>
              <a:t>46</a:t>
            </a:fld>
            <a:endParaRPr lang="en-US" sz="1200" b="0" i="0" u="none" strike="noStrike" cap="none" spc="0">
              <a:ln>
                <a:noFill/>
              </a:ln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</p:spTree>
  </p:cSld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 marL="0" marR="0" lvl="0" indent="0" algn="r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C4D1BAC-0063-6B4F-AE7A-976136AE5D54}" type="slidenum">
              <a:rPr lang="en-US" sz="1200" b="0" i="0" u="none" strike="noStrike" cap="none" spc="0">
                <a:ln>
                  <a:noFill/>
                </a:ln>
                <a:solidFill>
                  <a:prstClr val="black"/>
                </a:solidFill>
                <a:latin typeface="Calibri"/>
                <a:ea typeface="+mn-ea"/>
                <a:cs typeface="+mn-cs"/>
              </a:rPr>
              <a:t>47</a:t>
            </a:fld>
            <a:endParaRPr lang="en-US" sz="1200" b="0" i="0" u="none" strike="noStrike" cap="none" spc="0">
              <a:ln>
                <a:noFill/>
              </a:ln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</p:spTree>
  </p:cSld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 marL="0" marR="0" lvl="0" indent="0" algn="r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696D6CD2-2C98-49C3-96E3-B89F4A740C06}" type="slidenum">
              <a:rPr lang="en-US" sz="1200" b="0" i="0" u="none" strike="noStrike" cap="none" spc="0">
                <a:ln>
                  <a:noFill/>
                </a:ln>
                <a:solidFill>
                  <a:prstClr val="black"/>
                </a:solidFill>
                <a:latin typeface="Calibri"/>
                <a:ea typeface="+mn-ea"/>
                <a:cs typeface="+mn-cs"/>
              </a:rPr>
              <a:t>48</a:t>
            </a:fld>
            <a:endParaRPr lang="en-US" sz="1200" b="0" i="0" u="none" strike="noStrike" cap="none" spc="0">
              <a:ln>
                <a:noFill/>
              </a:ln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8" name="Google Shape;58;p3:notes"/>
          <p:cNvSpPr txBox="1">
            <a:spLocks noGrp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59" name="Google Shape;59;p3:notes"/>
          <p:cNvSpPr>
            <a:spLocks noChangeAspect="1" noGrp="1" noRo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8" name="Google Shape;58;p3:notes"/>
          <p:cNvSpPr txBox="1">
            <a:spLocks noGrp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59" name="Google Shape;59;p3:notes"/>
          <p:cNvSpPr>
            <a:spLocks noChangeAspect="1" noGrp="1" noRo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8" name="Google Shape;58;p3:notes"/>
          <p:cNvSpPr txBox="1">
            <a:spLocks noGrp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59" name="Google Shape;59;p3:notes"/>
          <p:cNvSpPr>
            <a:spLocks noChangeAspect="1" noGrp="1" noRo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9F44338-2A47-EEF7-06A6-090B41F6D866}" type="slidenum">
              <a:rPr/>
              <a:t/>
            </a:fld>
            <a:endParaRPr/>
          </a:p>
        </p:txBody>
      </p:sp>
    </p:spTree>
  </p:cSld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8" name="Google Shape;58;p3:notes"/>
          <p:cNvSpPr txBox="1">
            <a:spLocks noGrp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59" name="Google Shape;59;p3:notes"/>
          <p:cNvSpPr>
            <a:spLocks noChangeAspect="1" noGrp="1" noRo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</p:note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" userDrawn="1">
  <p:cSld name="Title Slide">
    <p:bg>
      <p:bgPr shadeToTitle="0">
        <a:solidFill>
          <a:schemeClr val="accent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auto">
          <a:xfrm>
            <a:off x="603504" y="770467"/>
            <a:ext cx="10782300" cy="3352800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8800" spc="-12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auto">
          <a:xfrm>
            <a:off x="667512" y="4206876"/>
            <a:ext cx="9228201" cy="1645920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pPr>
              <a:defRPr/>
            </a:pPr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pPr>
              <a:defRPr/>
            </a:pPr>
            <a:fld id="{FCD0B0E8-F01B-4043-B461-C16D7E5BCD6F}" type="datetimeFigureOut">
              <a:rPr lang="en-US"/>
              <a:t>11/27/2023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pPr>
              <a:defRPr/>
            </a:pPr>
            <a:fld id="{8BF5E6C2-5B3C-7642-AFC6-ADB8869690EA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vertTx" userDrawn="1">
  <p:cSld name="Title and Vertical 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FCD0B0E8-F01B-4043-B461-C16D7E5BCD6F}" type="datetimeFigureOut">
              <a:rPr lang="en-US"/>
              <a:t>11/27/2023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8BF5E6C2-5B3C-7642-AFC6-ADB8869690EA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vertTitleAndTx" userDrawn="1">
  <p:cSld name="Vertical Title and 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 bwMode="auto">
          <a:xfrm>
            <a:off x="8743950" y="695325"/>
            <a:ext cx="2628900" cy="4800600"/>
          </a:xfrm>
        </p:spPr>
        <p:txBody>
          <a:bodyPr vert="eaVert"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 bwMode="auto">
          <a:xfrm>
            <a:off x="771525" y="714375"/>
            <a:ext cx="7734300" cy="5400675"/>
          </a:xfrm>
        </p:spPr>
        <p:txBody>
          <a:bodyPr vert="eaVert"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FCD0B0E8-F01B-4043-B461-C16D7E5BCD6F}" type="datetimeFigureOut">
              <a:rPr lang="en-US"/>
              <a:t>11/27/2023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8BF5E6C2-5B3C-7642-AFC6-ADB8869690EA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" userDrawn="1">
  <p:cSld name="Title Slide">
    <p:bg>
      <p:bgPr shadeToTitle="0">
        <a:solidFill>
          <a:schemeClr val="accent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auto">
          <a:xfrm>
            <a:off x="603504" y="770467"/>
            <a:ext cx="10782301" cy="3352800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7650" spc="-104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auto">
          <a:xfrm>
            <a:off x="667513" y="4206876"/>
            <a:ext cx="9228200" cy="1645920"/>
          </a:xfr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397442" indent="0" algn="ctr">
              <a:buNone/>
              <a:defRPr sz="2450"/>
            </a:lvl2pPr>
            <a:lvl3pPr marL="794883" indent="0" algn="ctr">
              <a:buNone/>
              <a:defRPr sz="2100"/>
            </a:lvl3pPr>
            <a:lvl4pPr marL="1192325" indent="0" algn="ctr">
              <a:buNone/>
              <a:defRPr sz="1750"/>
            </a:lvl4pPr>
            <a:lvl5pPr marL="1589767" indent="0" algn="ctr">
              <a:buNone/>
              <a:defRPr sz="1750"/>
            </a:lvl5pPr>
            <a:lvl6pPr marL="1987208" indent="0" algn="ctr">
              <a:buNone/>
              <a:defRPr sz="1750"/>
            </a:lvl6pPr>
            <a:lvl7pPr marL="2384650" indent="0" algn="ctr">
              <a:buNone/>
              <a:defRPr sz="1750"/>
            </a:lvl7pPr>
            <a:lvl8pPr marL="2782092" indent="0" algn="ctr">
              <a:buNone/>
              <a:defRPr sz="1750"/>
            </a:lvl8pPr>
            <a:lvl9pPr marL="3179533" indent="0" algn="ctr">
              <a:buNone/>
              <a:defRPr sz="1750"/>
            </a:lvl9pPr>
          </a:lstStyle>
          <a:p>
            <a:pPr>
              <a:defRPr/>
            </a:pPr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pPr>
              <a:defRPr/>
            </a:pPr>
            <a:fld id="{5D3CF34A-6AF1-4C9F-AB9A-C6314C025A9E}" type="datetimeFigureOut">
              <a:rPr lang="en-US"/>
              <a:t>11/27/2023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pPr>
              <a:defRPr/>
            </a:pPr>
            <a:fld id="{D6D99020-B6AD-48F6-A6C0-8DD75ABD428B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obj" userDrawn="1">
  <p:cSld name="Title and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5D3CF34A-6AF1-4C9F-AB9A-C6314C025A9E}" type="datetimeFigureOut">
              <a:rPr lang="en-US"/>
              <a:t>11/27/2023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D6D99020-B6AD-48F6-A6C0-8DD75ABD428B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secHead" userDrawn="1">
  <p:cSld name="Section Heade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603505" y="767418"/>
            <a:ext cx="10780775" cy="3355848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7650" b="0">
                <a:solidFill>
                  <a:schemeClr val="accent1"/>
                </a:solidFill>
              </a:defRPr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67513" y="4204209"/>
            <a:ext cx="9226295" cy="1645920"/>
          </a:xfrm>
        </p:spPr>
        <p:txBody>
          <a:bodyPr anchor="t">
            <a:normAutofit/>
          </a:bodyPr>
          <a:lstStyle>
            <a:lvl1pPr marL="0" indent="0">
              <a:buNone/>
              <a:defRPr sz="2800">
                <a:solidFill>
                  <a:schemeClr val="tx1"/>
                </a:solidFill>
                <a:latin typeface="+mj-lt"/>
              </a:defRPr>
            </a:lvl1pPr>
            <a:lvl2pPr marL="397442" indent="0">
              <a:buNone/>
              <a:defRPr sz="1550">
                <a:solidFill>
                  <a:schemeClr val="tx1">
                    <a:tint val="75000"/>
                  </a:schemeClr>
                </a:solidFill>
              </a:defRPr>
            </a:lvl2pPr>
            <a:lvl3pPr marL="79488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19232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58976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98720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38465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78209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317953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5D3CF34A-6AF1-4C9F-AB9A-C6314C025A9E}" type="datetimeFigureOut">
              <a:rPr lang="en-US"/>
              <a:t>11/27/2023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D6D99020-B6AD-48F6-A6C0-8DD75ABD428B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woObj" userDrawn="1">
  <p:cSld name="Two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 bwMode="auto">
          <a:xfrm>
            <a:off x="676655" y="1998134"/>
            <a:ext cx="4663440" cy="3767328"/>
          </a:xfrm>
        </p:spPr>
        <p:txBody>
          <a:bodyPr/>
          <a:lstStyle>
            <a:lvl1pPr>
              <a:defRPr sz="2100"/>
            </a:lvl1pPr>
            <a:lvl2pPr>
              <a:defRPr sz="1750"/>
            </a:lvl2pPr>
            <a:lvl3pPr>
              <a:defRPr sz="155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auto">
          <a:xfrm>
            <a:off x="6011330" y="1998134"/>
            <a:ext cx="4663440" cy="3767328"/>
          </a:xfrm>
        </p:spPr>
        <p:txBody>
          <a:bodyPr/>
          <a:lstStyle>
            <a:lvl1pPr>
              <a:defRPr sz="2100"/>
            </a:lvl1pPr>
            <a:lvl2pPr>
              <a:defRPr sz="1750"/>
            </a:lvl2pPr>
            <a:lvl3pPr>
              <a:defRPr sz="155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5D3CF34A-6AF1-4C9F-AB9A-C6314C025A9E}" type="datetimeFigureOut">
              <a:rPr lang="en-US"/>
              <a:t>11/27/2023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D6D99020-B6AD-48F6-A6C0-8DD75ABD428B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woTxTwoObj" userDrawn="1">
  <p:cSld name="Comparis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76655" y="2040468"/>
            <a:ext cx="4663440" cy="723400"/>
          </a:xfrm>
        </p:spPr>
        <p:txBody>
          <a:bodyPr anchor="ctr">
            <a:normAutofit/>
          </a:bodyPr>
          <a:lstStyle>
            <a:lvl1pPr marL="0" indent="0">
              <a:buNone/>
              <a:defRPr sz="1900" b="0" cap="all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397442" indent="0">
              <a:buNone/>
              <a:defRPr sz="1750" b="1"/>
            </a:lvl2pPr>
            <a:lvl3pPr marL="794883" indent="0">
              <a:buNone/>
              <a:defRPr sz="1550" b="1"/>
            </a:lvl3pPr>
            <a:lvl4pPr marL="1192325" indent="0">
              <a:buNone/>
              <a:defRPr sz="1400" b="1"/>
            </a:lvl4pPr>
            <a:lvl5pPr marL="1589767" indent="0">
              <a:buNone/>
              <a:defRPr sz="1400" b="1"/>
            </a:lvl5pPr>
            <a:lvl6pPr marL="1987208" indent="0">
              <a:buNone/>
              <a:defRPr sz="1400" b="1"/>
            </a:lvl6pPr>
            <a:lvl7pPr marL="2384650" indent="0">
              <a:buNone/>
              <a:defRPr sz="1400" b="1"/>
            </a:lvl7pPr>
            <a:lvl8pPr marL="2782092" indent="0">
              <a:buNone/>
              <a:defRPr sz="1400" b="1"/>
            </a:lvl8pPr>
            <a:lvl9pPr marL="3179533" indent="0">
              <a:buNone/>
              <a:defRPr sz="1400" b="1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auto">
          <a:xfrm>
            <a:off x="676655" y="2753084"/>
            <a:ext cx="4663440" cy="3200400"/>
          </a:xfrm>
        </p:spPr>
        <p:txBody>
          <a:bodyPr/>
          <a:lstStyle>
            <a:lvl1pPr>
              <a:defRPr sz="2100"/>
            </a:lvl1pPr>
            <a:lvl2pPr>
              <a:defRPr sz="1750"/>
            </a:lvl2pPr>
            <a:lvl3pPr>
              <a:defRPr sz="155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 bwMode="auto">
          <a:xfrm>
            <a:off x="6007607" y="2038436"/>
            <a:ext cx="4663440" cy="722376"/>
          </a:xfrm>
        </p:spPr>
        <p:txBody>
          <a:bodyPr anchor="ctr">
            <a:normAutofit/>
          </a:bodyPr>
          <a:lstStyle>
            <a:lvl1pPr marL="0" indent="0">
              <a:buNone/>
              <a:defRPr sz="1900" b="0" cap="all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397442" indent="0">
              <a:buNone/>
              <a:defRPr sz="1750" b="1"/>
            </a:lvl2pPr>
            <a:lvl3pPr marL="794883" indent="0">
              <a:buNone/>
              <a:defRPr sz="1550" b="1"/>
            </a:lvl3pPr>
            <a:lvl4pPr marL="1192325" indent="0">
              <a:buNone/>
              <a:defRPr sz="1400" b="1"/>
            </a:lvl4pPr>
            <a:lvl5pPr marL="1589767" indent="0">
              <a:buNone/>
              <a:defRPr sz="1400" b="1"/>
            </a:lvl5pPr>
            <a:lvl6pPr marL="1987208" indent="0">
              <a:buNone/>
              <a:defRPr sz="1400" b="1"/>
            </a:lvl6pPr>
            <a:lvl7pPr marL="2384650" indent="0">
              <a:buNone/>
              <a:defRPr sz="1400" b="1"/>
            </a:lvl7pPr>
            <a:lvl8pPr marL="2782092" indent="0">
              <a:buNone/>
              <a:defRPr sz="1400" b="1"/>
            </a:lvl8pPr>
            <a:lvl9pPr marL="3179533" indent="0">
              <a:buNone/>
              <a:defRPr sz="1400" b="1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 bwMode="auto">
          <a:xfrm>
            <a:off x="6007607" y="2750990"/>
            <a:ext cx="4663440" cy="3200400"/>
          </a:xfrm>
        </p:spPr>
        <p:txBody>
          <a:bodyPr/>
          <a:lstStyle>
            <a:lvl1pPr>
              <a:defRPr sz="2100"/>
            </a:lvl1pPr>
            <a:lvl2pPr>
              <a:defRPr sz="1750"/>
            </a:lvl2pPr>
            <a:lvl3pPr>
              <a:defRPr sz="155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5D3CF34A-6AF1-4C9F-AB9A-C6314C025A9E}" type="datetimeFigureOut">
              <a:rPr lang="en-US"/>
              <a:t>11/27/2023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D6D99020-B6AD-48F6-A6C0-8DD75ABD428B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Only" userDrawn="1">
  <p:cSld name="Title Only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5D3CF34A-6AF1-4C9F-AB9A-C6314C025A9E}" type="datetimeFigureOut">
              <a:rPr lang="en-US"/>
              <a:t>11/27/2023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D6D99020-B6AD-48F6-A6C0-8DD75ABD428B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blank" userDrawn="1">
  <p:cSld name="Blank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5D3CF34A-6AF1-4C9F-AB9A-C6314C025A9E}" type="datetimeFigureOut">
              <a:rPr lang="en-US"/>
              <a:t>11/27/2023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D6D99020-B6AD-48F6-A6C0-8DD75ABD428B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objTx" userDrawn="1">
  <p:cSld name="Content with Capti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>
            <a:off x="7620000" y="0"/>
            <a:ext cx="457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itle 8"/>
          <p:cNvSpPr>
            <a:spLocks noGrp="1"/>
          </p:cNvSpPr>
          <p:nvPr>
            <p:ph type="title"/>
          </p:nvPr>
        </p:nvSpPr>
        <p:spPr bwMode="auto">
          <a:xfrm>
            <a:off x="8261404" y="542282"/>
            <a:ext cx="3383280" cy="1920240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350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auto">
          <a:xfrm>
            <a:off x="762000" y="762000"/>
            <a:ext cx="6096000" cy="4572000"/>
          </a:xfrm>
        </p:spPr>
        <p:txBody>
          <a:bodyPr/>
          <a:lstStyle>
            <a:lvl1pPr>
              <a:defRPr sz="2800"/>
            </a:lvl1pPr>
            <a:lvl2pPr>
              <a:defRPr sz="2450"/>
            </a:lvl2pPr>
            <a:lvl3pPr>
              <a:defRPr sz="2100"/>
            </a:lvl3pPr>
            <a:lvl4pPr>
              <a:defRPr sz="1750"/>
            </a:lvl4pPr>
            <a:lvl5pPr>
              <a:defRPr sz="1750"/>
            </a:lvl5pPr>
            <a:lvl6pPr>
              <a:defRPr sz="1750"/>
            </a:lvl6pPr>
            <a:lvl7pPr>
              <a:defRPr sz="1750"/>
            </a:lvl7pPr>
            <a:lvl8pPr>
              <a:defRPr sz="1750"/>
            </a:lvl8pPr>
            <a:lvl9pPr>
              <a:defRPr sz="175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auto">
          <a:xfrm>
            <a:off x="8275982" y="2511814"/>
            <a:ext cx="3398520" cy="3126987"/>
          </a:xfrm>
        </p:spPr>
        <p:txBody>
          <a:bodyPr>
            <a:normAutofit/>
          </a:bodyPr>
          <a:lstStyle>
            <a:lvl1pPr marL="0" marR="0" indent="0" algn="l" defTabSz="794883">
              <a:lnSpc>
                <a:spcPct val="100000"/>
              </a:lnSpc>
              <a:spcBef>
                <a:spcPts val="1043"/>
              </a:spcBef>
              <a:spcAft>
                <a:spcPts val="0"/>
              </a:spcAft>
              <a:buClrTx/>
              <a:buSzTx/>
              <a:buFontTx/>
              <a:buNone/>
              <a:defRPr sz="1550">
                <a:solidFill>
                  <a:srgbClr val="262626"/>
                </a:solidFill>
              </a:defRPr>
            </a:lvl1pPr>
            <a:lvl2pPr marL="397442" indent="0">
              <a:buNone/>
              <a:defRPr sz="1050"/>
            </a:lvl2pPr>
            <a:lvl3pPr marL="794883" indent="0">
              <a:buNone/>
              <a:defRPr sz="850"/>
            </a:lvl3pPr>
            <a:lvl4pPr marL="1192325" indent="0">
              <a:buNone/>
              <a:defRPr sz="800"/>
            </a:lvl4pPr>
            <a:lvl5pPr marL="1589767" indent="0">
              <a:buNone/>
              <a:defRPr sz="800"/>
            </a:lvl5pPr>
            <a:lvl6pPr marL="1987208" indent="0">
              <a:buNone/>
              <a:defRPr sz="800"/>
            </a:lvl6pPr>
            <a:lvl7pPr marL="2384650" indent="0">
              <a:buNone/>
              <a:defRPr sz="800"/>
            </a:lvl7pPr>
            <a:lvl8pPr marL="2782092" indent="0">
              <a:buNone/>
              <a:defRPr sz="800"/>
            </a:lvl8pPr>
            <a:lvl9pPr marL="3179533" indent="0">
              <a:buNone/>
              <a:defRPr sz="800"/>
            </a:lvl9pPr>
          </a:lstStyle>
          <a:p>
            <a:pPr marL="0" marR="0" lvl="0" indent="0" algn="l" defTabSz="794883">
              <a:lnSpc>
                <a:spcPct val="100000"/>
              </a:lnSpc>
              <a:spcBef>
                <a:spcPts val="1217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5D3CF34A-6AF1-4C9F-AB9A-C6314C025A9E}" type="datetimeFigureOut">
              <a:rPr lang="en-US"/>
              <a:t>11/27/2023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>
            <a:lvl1pPr>
              <a:defRPr>
                <a:solidFill>
                  <a:srgbClr val="FFFFFF">
                    <a:alpha val="20000"/>
                  </a:srgbClr>
                </a:solidFill>
              </a:defRPr>
            </a:lvl1pPr>
          </a:lstStyle>
          <a:p>
            <a:pPr>
              <a:defRPr/>
            </a:pPr>
            <a:fld id="{D6D99020-B6AD-48F6-A6C0-8DD75ABD428B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obj" userDrawn="1">
  <p:cSld name="Title and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FCD0B0E8-F01B-4043-B461-C16D7E5BCD6F}" type="datetimeFigureOut">
              <a:rPr lang="en-US"/>
              <a:t>11/27/2023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8BF5E6C2-5B3C-7642-AFC6-ADB8869690EA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picTx" userDrawn="1">
  <p:cSld name="Picture with Caption">
    <p:bg>
      <p:bgPr shadeToTitle="0">
        <a:solidFill>
          <a:schemeClr val="accent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649225" y="5418668"/>
            <a:ext cx="10780775" cy="613283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ChangeAspect="1" noGrp="1"/>
          </p:cNvSpPr>
          <p:nvPr>
            <p:ph type="pic" idx="1"/>
          </p:nvPr>
        </p:nvSpPr>
        <p:spPr bwMode="auto">
          <a:xfrm>
            <a:off x="0" y="0"/>
            <a:ext cx="12192000" cy="533095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anchor="t"/>
          <a:lstStyle>
            <a:lvl1pPr marL="0" indent="0" algn="ctr">
              <a:spcBef>
                <a:spcPts val="695"/>
              </a:spcBef>
              <a:buNone/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97442" indent="0">
              <a:buNone/>
              <a:defRPr sz="2450"/>
            </a:lvl2pPr>
            <a:lvl3pPr marL="794883" indent="0">
              <a:buNone/>
              <a:defRPr sz="2100"/>
            </a:lvl3pPr>
            <a:lvl4pPr marL="1192325" indent="0">
              <a:buNone/>
              <a:defRPr sz="1750"/>
            </a:lvl4pPr>
            <a:lvl5pPr marL="1589767" indent="0">
              <a:buNone/>
              <a:defRPr sz="1750"/>
            </a:lvl5pPr>
            <a:lvl6pPr marL="1987208" indent="0">
              <a:buNone/>
              <a:defRPr sz="1750"/>
            </a:lvl6pPr>
            <a:lvl7pPr marL="2384650" indent="0">
              <a:buNone/>
              <a:defRPr sz="1750"/>
            </a:lvl7pPr>
            <a:lvl8pPr marL="2782092" indent="0">
              <a:buNone/>
              <a:defRPr sz="1750"/>
            </a:lvl8pPr>
            <a:lvl9pPr marL="3179533" indent="0">
              <a:buNone/>
              <a:defRPr sz="1750"/>
            </a:lvl9pPr>
          </a:lstStyle>
          <a:p>
            <a:pPr>
              <a:defRPr/>
            </a:pPr>
            <a:r>
              <a:rPr lang="en-US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auto">
          <a:xfrm>
            <a:off x="676655" y="5909735"/>
            <a:ext cx="9229345" cy="5334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200">
                <a:solidFill>
                  <a:srgbClr val="262626"/>
                </a:solidFill>
              </a:defRPr>
            </a:lvl1pPr>
            <a:lvl2pPr marL="397442" indent="0">
              <a:buNone/>
              <a:defRPr sz="1050"/>
            </a:lvl2pPr>
            <a:lvl3pPr marL="794883" indent="0">
              <a:buNone/>
              <a:defRPr sz="850"/>
            </a:lvl3pPr>
            <a:lvl4pPr marL="1192325" indent="0">
              <a:buNone/>
              <a:defRPr sz="800"/>
            </a:lvl4pPr>
            <a:lvl5pPr marL="1589767" indent="0">
              <a:buNone/>
              <a:defRPr sz="800"/>
            </a:lvl5pPr>
            <a:lvl6pPr marL="1987208" indent="0">
              <a:buNone/>
              <a:defRPr sz="800"/>
            </a:lvl6pPr>
            <a:lvl7pPr marL="2384650" indent="0">
              <a:buNone/>
              <a:defRPr sz="800"/>
            </a:lvl7pPr>
            <a:lvl8pPr marL="2782092" indent="0">
              <a:buNone/>
              <a:defRPr sz="800"/>
            </a:lvl8pPr>
            <a:lvl9pPr marL="3179533" indent="0">
              <a:buNone/>
              <a:defRPr sz="8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pPr>
              <a:defRPr/>
            </a:pPr>
            <a:fld id="{5D3CF34A-6AF1-4C9F-AB9A-C6314C025A9E}" type="datetimeFigureOut">
              <a:rPr lang="en-US"/>
              <a:t>11/27/2023</a:t>
            </a:fld>
            <a:endParaRPr 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pPr>
              <a:defRPr/>
            </a:pPr>
            <a:fld id="{D6D99020-B6AD-48F6-A6C0-8DD75ABD428B}" type="slidenum">
              <a:rPr lang="en-US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vertTx" userDrawn="1">
  <p:cSld name="Title and Vertical 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5D3CF34A-6AF1-4C9F-AB9A-C6314C025A9E}" type="datetimeFigureOut">
              <a:rPr lang="en-US"/>
              <a:t>11/27/2023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D6D99020-B6AD-48F6-A6C0-8DD75ABD428B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vertTitleAndTx" userDrawn="1">
  <p:cSld name="Vertical Title and 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 bwMode="auto">
          <a:xfrm>
            <a:off x="8743950" y="695325"/>
            <a:ext cx="2628901" cy="4800600"/>
          </a:xfrm>
        </p:spPr>
        <p:txBody>
          <a:bodyPr vert="eaVert"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 bwMode="auto">
          <a:xfrm>
            <a:off x="771525" y="714376"/>
            <a:ext cx="7734301" cy="5400675"/>
          </a:xfrm>
        </p:spPr>
        <p:txBody>
          <a:bodyPr vert="eaVert"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5D3CF34A-6AF1-4C9F-AB9A-C6314C025A9E}" type="datetimeFigureOut">
              <a:rPr lang="en-US"/>
              <a:t>11/27/2023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D6D99020-B6AD-48F6-A6C0-8DD75ABD428B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" userDrawn="1">
  <p:cSld name="Title Slide">
    <p:bg>
      <p:bgPr shadeToTitle="0">
        <a:solidFill>
          <a:schemeClr val="accent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auto">
          <a:xfrm>
            <a:off x="603504" y="770467"/>
            <a:ext cx="10782301" cy="3352800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7650" spc="-104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auto">
          <a:xfrm>
            <a:off x="667513" y="4206876"/>
            <a:ext cx="9228200" cy="1645920"/>
          </a:xfr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397442" indent="0" algn="ctr">
              <a:buNone/>
              <a:defRPr sz="2450"/>
            </a:lvl2pPr>
            <a:lvl3pPr marL="794883" indent="0" algn="ctr">
              <a:buNone/>
              <a:defRPr sz="2100"/>
            </a:lvl3pPr>
            <a:lvl4pPr marL="1192325" indent="0" algn="ctr">
              <a:buNone/>
              <a:defRPr sz="1750"/>
            </a:lvl4pPr>
            <a:lvl5pPr marL="1589767" indent="0" algn="ctr">
              <a:buNone/>
              <a:defRPr sz="1750"/>
            </a:lvl5pPr>
            <a:lvl6pPr marL="1987208" indent="0" algn="ctr">
              <a:buNone/>
              <a:defRPr sz="1750"/>
            </a:lvl6pPr>
            <a:lvl7pPr marL="2384650" indent="0" algn="ctr">
              <a:buNone/>
              <a:defRPr sz="1750"/>
            </a:lvl7pPr>
            <a:lvl8pPr marL="2782092" indent="0" algn="ctr">
              <a:buNone/>
              <a:defRPr sz="1750"/>
            </a:lvl8pPr>
            <a:lvl9pPr marL="3179533" indent="0" algn="ctr">
              <a:buNone/>
              <a:defRPr sz="1750"/>
            </a:lvl9pPr>
          </a:lstStyle>
          <a:p>
            <a:pPr>
              <a:defRPr/>
            </a:pPr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pPr>
              <a:defRPr/>
            </a:pPr>
            <a:fld id="{5D3CF34A-6AF1-4C9F-AB9A-C6314C025A9E}" type="datetimeFigureOut">
              <a:rPr lang="en-US"/>
              <a:t>11/27/2023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pPr>
              <a:defRPr/>
            </a:pPr>
            <a:fld id="{D6D99020-B6AD-48F6-A6C0-8DD75ABD428B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obj" userDrawn="1">
  <p:cSld name="Title and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5D3CF34A-6AF1-4C9F-AB9A-C6314C025A9E}" type="datetimeFigureOut">
              <a:rPr lang="en-US"/>
              <a:t>11/27/2023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D6D99020-B6AD-48F6-A6C0-8DD75ABD428B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secHead" userDrawn="1">
  <p:cSld name="Section Heade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603505" y="767418"/>
            <a:ext cx="10780775" cy="3355848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7650" b="0">
                <a:solidFill>
                  <a:schemeClr val="accent1"/>
                </a:solidFill>
              </a:defRPr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67513" y="4204209"/>
            <a:ext cx="9226295" cy="1645920"/>
          </a:xfrm>
        </p:spPr>
        <p:txBody>
          <a:bodyPr anchor="t">
            <a:normAutofit/>
          </a:bodyPr>
          <a:lstStyle>
            <a:lvl1pPr marL="0" indent="0">
              <a:buNone/>
              <a:defRPr sz="2800">
                <a:solidFill>
                  <a:schemeClr val="tx1"/>
                </a:solidFill>
                <a:latin typeface="+mj-lt"/>
              </a:defRPr>
            </a:lvl1pPr>
            <a:lvl2pPr marL="397442" indent="0">
              <a:buNone/>
              <a:defRPr sz="1550">
                <a:solidFill>
                  <a:schemeClr val="tx1">
                    <a:tint val="75000"/>
                  </a:schemeClr>
                </a:solidFill>
              </a:defRPr>
            </a:lvl2pPr>
            <a:lvl3pPr marL="79488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19232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58976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98720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38465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78209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317953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5D3CF34A-6AF1-4C9F-AB9A-C6314C025A9E}" type="datetimeFigureOut">
              <a:rPr lang="en-US"/>
              <a:t>11/27/2023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D6D99020-B6AD-48F6-A6C0-8DD75ABD428B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woObj" userDrawn="1">
  <p:cSld name="Two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 bwMode="auto">
          <a:xfrm>
            <a:off x="676655" y="1998134"/>
            <a:ext cx="4663440" cy="3767328"/>
          </a:xfrm>
        </p:spPr>
        <p:txBody>
          <a:bodyPr/>
          <a:lstStyle>
            <a:lvl1pPr>
              <a:defRPr sz="2100"/>
            </a:lvl1pPr>
            <a:lvl2pPr>
              <a:defRPr sz="1750"/>
            </a:lvl2pPr>
            <a:lvl3pPr>
              <a:defRPr sz="155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auto">
          <a:xfrm>
            <a:off x="6011330" y="1998134"/>
            <a:ext cx="4663440" cy="3767328"/>
          </a:xfrm>
        </p:spPr>
        <p:txBody>
          <a:bodyPr/>
          <a:lstStyle>
            <a:lvl1pPr>
              <a:defRPr sz="2100"/>
            </a:lvl1pPr>
            <a:lvl2pPr>
              <a:defRPr sz="1750"/>
            </a:lvl2pPr>
            <a:lvl3pPr>
              <a:defRPr sz="155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5D3CF34A-6AF1-4C9F-AB9A-C6314C025A9E}" type="datetimeFigureOut">
              <a:rPr lang="en-US"/>
              <a:t>11/27/2023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D6D99020-B6AD-48F6-A6C0-8DD75ABD428B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woTxTwoObj" userDrawn="1">
  <p:cSld name="Comparis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76655" y="2040468"/>
            <a:ext cx="4663440" cy="723400"/>
          </a:xfrm>
        </p:spPr>
        <p:txBody>
          <a:bodyPr anchor="ctr">
            <a:normAutofit/>
          </a:bodyPr>
          <a:lstStyle>
            <a:lvl1pPr marL="0" indent="0">
              <a:buNone/>
              <a:defRPr sz="1900" b="0" cap="all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397442" indent="0">
              <a:buNone/>
              <a:defRPr sz="1750" b="1"/>
            </a:lvl2pPr>
            <a:lvl3pPr marL="794883" indent="0">
              <a:buNone/>
              <a:defRPr sz="1550" b="1"/>
            </a:lvl3pPr>
            <a:lvl4pPr marL="1192325" indent="0">
              <a:buNone/>
              <a:defRPr sz="1400" b="1"/>
            </a:lvl4pPr>
            <a:lvl5pPr marL="1589767" indent="0">
              <a:buNone/>
              <a:defRPr sz="1400" b="1"/>
            </a:lvl5pPr>
            <a:lvl6pPr marL="1987208" indent="0">
              <a:buNone/>
              <a:defRPr sz="1400" b="1"/>
            </a:lvl6pPr>
            <a:lvl7pPr marL="2384650" indent="0">
              <a:buNone/>
              <a:defRPr sz="1400" b="1"/>
            </a:lvl7pPr>
            <a:lvl8pPr marL="2782092" indent="0">
              <a:buNone/>
              <a:defRPr sz="1400" b="1"/>
            </a:lvl8pPr>
            <a:lvl9pPr marL="3179533" indent="0">
              <a:buNone/>
              <a:defRPr sz="1400" b="1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auto">
          <a:xfrm>
            <a:off x="676655" y="2753084"/>
            <a:ext cx="4663440" cy="3200400"/>
          </a:xfrm>
        </p:spPr>
        <p:txBody>
          <a:bodyPr/>
          <a:lstStyle>
            <a:lvl1pPr>
              <a:defRPr sz="2100"/>
            </a:lvl1pPr>
            <a:lvl2pPr>
              <a:defRPr sz="1750"/>
            </a:lvl2pPr>
            <a:lvl3pPr>
              <a:defRPr sz="155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 bwMode="auto">
          <a:xfrm>
            <a:off x="6007607" y="2038436"/>
            <a:ext cx="4663440" cy="722376"/>
          </a:xfrm>
        </p:spPr>
        <p:txBody>
          <a:bodyPr anchor="ctr">
            <a:normAutofit/>
          </a:bodyPr>
          <a:lstStyle>
            <a:lvl1pPr marL="0" indent="0">
              <a:buNone/>
              <a:defRPr sz="1900" b="0" cap="all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397442" indent="0">
              <a:buNone/>
              <a:defRPr sz="1750" b="1"/>
            </a:lvl2pPr>
            <a:lvl3pPr marL="794883" indent="0">
              <a:buNone/>
              <a:defRPr sz="1550" b="1"/>
            </a:lvl3pPr>
            <a:lvl4pPr marL="1192325" indent="0">
              <a:buNone/>
              <a:defRPr sz="1400" b="1"/>
            </a:lvl4pPr>
            <a:lvl5pPr marL="1589767" indent="0">
              <a:buNone/>
              <a:defRPr sz="1400" b="1"/>
            </a:lvl5pPr>
            <a:lvl6pPr marL="1987208" indent="0">
              <a:buNone/>
              <a:defRPr sz="1400" b="1"/>
            </a:lvl6pPr>
            <a:lvl7pPr marL="2384650" indent="0">
              <a:buNone/>
              <a:defRPr sz="1400" b="1"/>
            </a:lvl7pPr>
            <a:lvl8pPr marL="2782092" indent="0">
              <a:buNone/>
              <a:defRPr sz="1400" b="1"/>
            </a:lvl8pPr>
            <a:lvl9pPr marL="3179533" indent="0">
              <a:buNone/>
              <a:defRPr sz="1400" b="1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 bwMode="auto">
          <a:xfrm>
            <a:off x="6007607" y="2750990"/>
            <a:ext cx="4663440" cy="3200400"/>
          </a:xfrm>
        </p:spPr>
        <p:txBody>
          <a:bodyPr/>
          <a:lstStyle>
            <a:lvl1pPr>
              <a:defRPr sz="2100"/>
            </a:lvl1pPr>
            <a:lvl2pPr>
              <a:defRPr sz="1750"/>
            </a:lvl2pPr>
            <a:lvl3pPr>
              <a:defRPr sz="155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5D3CF34A-6AF1-4C9F-AB9A-C6314C025A9E}" type="datetimeFigureOut">
              <a:rPr lang="en-US"/>
              <a:t>11/27/2023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D6D99020-B6AD-48F6-A6C0-8DD75ABD428B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Only" userDrawn="1">
  <p:cSld name="Title Only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5D3CF34A-6AF1-4C9F-AB9A-C6314C025A9E}" type="datetimeFigureOut">
              <a:rPr lang="en-US"/>
              <a:t>11/27/2023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D6D99020-B6AD-48F6-A6C0-8DD75ABD428B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blank" userDrawn="1">
  <p:cSld name="Blank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5D3CF34A-6AF1-4C9F-AB9A-C6314C025A9E}" type="datetimeFigureOut">
              <a:rPr lang="en-US"/>
              <a:t>11/27/2023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D6D99020-B6AD-48F6-A6C0-8DD75ABD428B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secHead" userDrawn="1">
  <p:cSld name="Section Heade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603504" y="767418"/>
            <a:ext cx="10780776" cy="3355848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8800" b="0">
                <a:solidFill>
                  <a:schemeClr val="accent1"/>
                </a:solidFill>
              </a:defRPr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67512" y="4204209"/>
            <a:ext cx="9226296" cy="1645920"/>
          </a:xfrm>
        </p:spPr>
        <p:txBody>
          <a:bodyPr anchor="t">
            <a:normAutofit/>
          </a:bodyPr>
          <a:lstStyle>
            <a:lvl1pPr marL="0" indent="0">
              <a:buNone/>
              <a:defRPr sz="32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FCD0B0E8-F01B-4043-B461-C16D7E5BCD6F}" type="datetimeFigureOut">
              <a:rPr lang="en-US"/>
              <a:t>11/27/2023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8BF5E6C2-5B3C-7642-AFC6-ADB8869690EA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objTx" userDrawn="1">
  <p:cSld name="Content with Capti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>
            <a:off x="7620000" y="0"/>
            <a:ext cx="457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itle 8"/>
          <p:cNvSpPr>
            <a:spLocks noGrp="1"/>
          </p:cNvSpPr>
          <p:nvPr>
            <p:ph type="title"/>
          </p:nvPr>
        </p:nvSpPr>
        <p:spPr bwMode="auto">
          <a:xfrm>
            <a:off x="8261404" y="542282"/>
            <a:ext cx="3383280" cy="1920240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350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auto">
          <a:xfrm>
            <a:off x="762000" y="762000"/>
            <a:ext cx="6096000" cy="4572000"/>
          </a:xfrm>
        </p:spPr>
        <p:txBody>
          <a:bodyPr/>
          <a:lstStyle>
            <a:lvl1pPr>
              <a:defRPr sz="2800"/>
            </a:lvl1pPr>
            <a:lvl2pPr>
              <a:defRPr sz="2450"/>
            </a:lvl2pPr>
            <a:lvl3pPr>
              <a:defRPr sz="2100"/>
            </a:lvl3pPr>
            <a:lvl4pPr>
              <a:defRPr sz="1750"/>
            </a:lvl4pPr>
            <a:lvl5pPr>
              <a:defRPr sz="1750"/>
            </a:lvl5pPr>
            <a:lvl6pPr>
              <a:defRPr sz="1750"/>
            </a:lvl6pPr>
            <a:lvl7pPr>
              <a:defRPr sz="1750"/>
            </a:lvl7pPr>
            <a:lvl8pPr>
              <a:defRPr sz="1750"/>
            </a:lvl8pPr>
            <a:lvl9pPr>
              <a:defRPr sz="175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auto">
          <a:xfrm>
            <a:off x="8275982" y="2511814"/>
            <a:ext cx="3398520" cy="3126987"/>
          </a:xfrm>
        </p:spPr>
        <p:txBody>
          <a:bodyPr>
            <a:normAutofit/>
          </a:bodyPr>
          <a:lstStyle>
            <a:lvl1pPr marL="0" marR="0" indent="0" algn="l" defTabSz="794883">
              <a:lnSpc>
                <a:spcPct val="100000"/>
              </a:lnSpc>
              <a:spcBef>
                <a:spcPts val="1043"/>
              </a:spcBef>
              <a:spcAft>
                <a:spcPts val="0"/>
              </a:spcAft>
              <a:buClrTx/>
              <a:buSzTx/>
              <a:buFontTx/>
              <a:buNone/>
              <a:defRPr sz="1550">
                <a:solidFill>
                  <a:srgbClr val="262626"/>
                </a:solidFill>
              </a:defRPr>
            </a:lvl1pPr>
            <a:lvl2pPr marL="397442" indent="0">
              <a:buNone/>
              <a:defRPr sz="1050"/>
            </a:lvl2pPr>
            <a:lvl3pPr marL="794883" indent="0">
              <a:buNone/>
              <a:defRPr sz="850"/>
            </a:lvl3pPr>
            <a:lvl4pPr marL="1192325" indent="0">
              <a:buNone/>
              <a:defRPr sz="800"/>
            </a:lvl4pPr>
            <a:lvl5pPr marL="1589767" indent="0">
              <a:buNone/>
              <a:defRPr sz="800"/>
            </a:lvl5pPr>
            <a:lvl6pPr marL="1987208" indent="0">
              <a:buNone/>
              <a:defRPr sz="800"/>
            </a:lvl6pPr>
            <a:lvl7pPr marL="2384650" indent="0">
              <a:buNone/>
              <a:defRPr sz="800"/>
            </a:lvl7pPr>
            <a:lvl8pPr marL="2782092" indent="0">
              <a:buNone/>
              <a:defRPr sz="800"/>
            </a:lvl8pPr>
            <a:lvl9pPr marL="3179533" indent="0">
              <a:buNone/>
              <a:defRPr sz="800"/>
            </a:lvl9pPr>
          </a:lstStyle>
          <a:p>
            <a:pPr marL="0" marR="0" lvl="0" indent="0" algn="l" defTabSz="794883">
              <a:lnSpc>
                <a:spcPct val="100000"/>
              </a:lnSpc>
              <a:spcBef>
                <a:spcPts val="1217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5D3CF34A-6AF1-4C9F-AB9A-C6314C025A9E}" type="datetimeFigureOut">
              <a:rPr lang="en-US"/>
              <a:t>11/27/2023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>
            <a:lvl1pPr>
              <a:defRPr>
                <a:solidFill>
                  <a:srgbClr val="FFFFFF">
                    <a:alpha val="20000"/>
                  </a:srgbClr>
                </a:solidFill>
              </a:defRPr>
            </a:lvl1pPr>
          </a:lstStyle>
          <a:p>
            <a:pPr>
              <a:defRPr/>
            </a:pPr>
            <a:fld id="{D6D99020-B6AD-48F6-A6C0-8DD75ABD428B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picTx" userDrawn="1">
  <p:cSld name="Picture with Caption">
    <p:bg>
      <p:bgPr shadeToTitle="0">
        <a:solidFill>
          <a:schemeClr val="accent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649225" y="5418668"/>
            <a:ext cx="10780775" cy="613283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ChangeAspect="1" noGrp="1"/>
          </p:cNvSpPr>
          <p:nvPr>
            <p:ph type="pic" idx="1"/>
          </p:nvPr>
        </p:nvSpPr>
        <p:spPr bwMode="auto">
          <a:xfrm>
            <a:off x="0" y="0"/>
            <a:ext cx="12192000" cy="533095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anchor="t"/>
          <a:lstStyle>
            <a:lvl1pPr marL="0" indent="0" algn="ctr">
              <a:spcBef>
                <a:spcPts val="695"/>
              </a:spcBef>
              <a:buNone/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97442" indent="0">
              <a:buNone/>
              <a:defRPr sz="2450"/>
            </a:lvl2pPr>
            <a:lvl3pPr marL="794883" indent="0">
              <a:buNone/>
              <a:defRPr sz="2100"/>
            </a:lvl3pPr>
            <a:lvl4pPr marL="1192325" indent="0">
              <a:buNone/>
              <a:defRPr sz="1750"/>
            </a:lvl4pPr>
            <a:lvl5pPr marL="1589767" indent="0">
              <a:buNone/>
              <a:defRPr sz="1750"/>
            </a:lvl5pPr>
            <a:lvl6pPr marL="1987208" indent="0">
              <a:buNone/>
              <a:defRPr sz="1750"/>
            </a:lvl6pPr>
            <a:lvl7pPr marL="2384650" indent="0">
              <a:buNone/>
              <a:defRPr sz="1750"/>
            </a:lvl7pPr>
            <a:lvl8pPr marL="2782092" indent="0">
              <a:buNone/>
              <a:defRPr sz="1750"/>
            </a:lvl8pPr>
            <a:lvl9pPr marL="3179533" indent="0">
              <a:buNone/>
              <a:defRPr sz="1750"/>
            </a:lvl9pPr>
          </a:lstStyle>
          <a:p>
            <a:pPr>
              <a:defRPr/>
            </a:pPr>
            <a:r>
              <a:rPr lang="en-US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auto">
          <a:xfrm>
            <a:off x="676655" y="5909735"/>
            <a:ext cx="9229345" cy="5334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200">
                <a:solidFill>
                  <a:srgbClr val="262626"/>
                </a:solidFill>
              </a:defRPr>
            </a:lvl1pPr>
            <a:lvl2pPr marL="397442" indent="0">
              <a:buNone/>
              <a:defRPr sz="1050"/>
            </a:lvl2pPr>
            <a:lvl3pPr marL="794883" indent="0">
              <a:buNone/>
              <a:defRPr sz="850"/>
            </a:lvl3pPr>
            <a:lvl4pPr marL="1192325" indent="0">
              <a:buNone/>
              <a:defRPr sz="800"/>
            </a:lvl4pPr>
            <a:lvl5pPr marL="1589767" indent="0">
              <a:buNone/>
              <a:defRPr sz="800"/>
            </a:lvl5pPr>
            <a:lvl6pPr marL="1987208" indent="0">
              <a:buNone/>
              <a:defRPr sz="800"/>
            </a:lvl6pPr>
            <a:lvl7pPr marL="2384650" indent="0">
              <a:buNone/>
              <a:defRPr sz="800"/>
            </a:lvl7pPr>
            <a:lvl8pPr marL="2782092" indent="0">
              <a:buNone/>
              <a:defRPr sz="800"/>
            </a:lvl8pPr>
            <a:lvl9pPr marL="3179533" indent="0">
              <a:buNone/>
              <a:defRPr sz="8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pPr>
              <a:defRPr/>
            </a:pPr>
            <a:fld id="{5D3CF34A-6AF1-4C9F-AB9A-C6314C025A9E}" type="datetimeFigureOut">
              <a:rPr lang="en-US"/>
              <a:t>11/27/2023</a:t>
            </a:fld>
            <a:endParaRPr 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pPr>
              <a:defRPr/>
            </a:pPr>
            <a:fld id="{D6D99020-B6AD-48F6-A6C0-8DD75ABD428B}" type="slidenum">
              <a:rPr lang="en-US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vertTx" userDrawn="1">
  <p:cSld name="Title and Vertical 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5D3CF34A-6AF1-4C9F-AB9A-C6314C025A9E}" type="datetimeFigureOut">
              <a:rPr lang="en-US"/>
              <a:t>11/27/2023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D6D99020-B6AD-48F6-A6C0-8DD75ABD428B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vertTitleAndTx" userDrawn="1">
  <p:cSld name="Vertical Title and 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 bwMode="auto">
          <a:xfrm>
            <a:off x="8743950" y="695325"/>
            <a:ext cx="2628901" cy="4800600"/>
          </a:xfrm>
        </p:spPr>
        <p:txBody>
          <a:bodyPr vert="eaVert"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 bwMode="auto">
          <a:xfrm>
            <a:off x="771525" y="714376"/>
            <a:ext cx="7734301" cy="5400675"/>
          </a:xfrm>
        </p:spPr>
        <p:txBody>
          <a:bodyPr vert="eaVert"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5D3CF34A-6AF1-4C9F-AB9A-C6314C025A9E}" type="datetimeFigureOut">
              <a:rPr lang="en-US"/>
              <a:t>11/27/2023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D6D99020-B6AD-48F6-A6C0-8DD75ABD428B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Caption" preserve="0" showMasterPhAnim="0" userDrawn="1">
  <p:cSld name="Capti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" name="Google Shape;10;p21"/>
          <p:cNvSpPr txBox="1">
            <a:spLocks noGrp="1"/>
          </p:cNvSpPr>
          <p:nvPr>
            <p:ph type="body" idx="1"/>
          </p:nvPr>
        </p:nvSpPr>
        <p:spPr bwMode="auto">
          <a:xfrm>
            <a:off x="415600" y="5640767"/>
            <a:ext cx="7998400" cy="8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609585" lvl="0" indent="-30479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11" name="Google Shape;11;p21"/>
          <p:cNvSpPr txBox="1">
            <a:spLocks noGrp="1"/>
          </p:cNvSpPr>
          <p:nvPr>
            <p:ph type="sldNum" idx="12"/>
          </p:nvPr>
        </p:nvSpPr>
        <p:spPr bwMode="auto"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5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5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5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5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5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5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5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5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5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</a:defRPr>
            </a:lvl9pPr>
          </a:lstStyle>
          <a:p>
            <a:pPr>
              <a:defRPr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Title and body" preserve="0" showMasterPhAnim="0" type="tx" userDrawn="1">
  <p:cSld name="Title and body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 bwMode="auto">
          <a:xfrm>
            <a:off x="972600" y="1758200"/>
            <a:ext cx="10251600" cy="71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345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345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345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345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345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345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345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345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3450"/>
            </a:lvl9pPr>
          </a:lstStyle>
          <a:p>
            <a:pPr>
              <a:defRPr/>
            </a:pPr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 bwMode="auto">
          <a:xfrm>
            <a:off x="972600" y="2771833"/>
            <a:ext cx="10251600" cy="30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14856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1219170" lvl="1" indent="-397923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828754" lvl="2" indent="-397923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2438339" lvl="3" indent="-397923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3047924" lvl="4" indent="-397923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3657509" lvl="5" indent="-397923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4267093" lvl="6" indent="-397923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4876678" lvl="7" indent="-397923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5486263" lvl="8" indent="-397923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 bwMode="auto">
          <a:xfrm>
            <a:off x="11381736" y="63331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>
              <a:defRPr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woObj" userDrawn="1">
  <p:cSld name="Two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 bwMode="auto">
          <a:xfrm>
            <a:off x="676656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auto">
          <a:xfrm>
            <a:off x="6011330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FCD0B0E8-F01B-4043-B461-C16D7E5BCD6F}" type="datetimeFigureOut">
              <a:rPr lang="en-US"/>
              <a:t>11/27/2023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8BF5E6C2-5B3C-7642-AFC6-ADB8869690EA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woTxTwoObj" userDrawn="1">
  <p:cSld name="Comparis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76656" y="2040467"/>
            <a:ext cx="4663440" cy="723400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auto">
          <a:xfrm>
            <a:off x="676656" y="2753084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 bwMode="auto">
          <a:xfrm>
            <a:off x="6007607" y="2038435"/>
            <a:ext cx="4663440" cy="722376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 bwMode="auto">
          <a:xfrm>
            <a:off x="6007607" y="2750990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FCD0B0E8-F01B-4043-B461-C16D7E5BCD6F}" type="datetimeFigureOut">
              <a:rPr lang="en-US"/>
              <a:t>11/27/2023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8BF5E6C2-5B3C-7642-AFC6-ADB8869690EA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Only" userDrawn="1">
  <p:cSld name="Title Only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FCD0B0E8-F01B-4043-B461-C16D7E5BCD6F}" type="datetimeFigureOut">
              <a:rPr lang="en-US"/>
              <a:t>11/27/2023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8BF5E6C2-5B3C-7642-AFC6-ADB8869690EA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blank" userDrawn="1">
  <p:cSld name="Blank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FCD0B0E8-F01B-4043-B461-C16D7E5BCD6F}" type="datetimeFigureOut">
              <a:rPr lang="en-US"/>
              <a:t>11/27/2023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8BF5E6C2-5B3C-7642-AFC6-ADB8869690EA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objTx" userDrawn="1">
  <p:cSld name="Content with Capti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>
            <a:off x="7620000" y="0"/>
            <a:ext cx="457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itle 8"/>
          <p:cNvSpPr>
            <a:spLocks noGrp="1"/>
          </p:cNvSpPr>
          <p:nvPr>
            <p:ph type="title"/>
          </p:nvPr>
        </p:nvSpPr>
        <p:spPr bwMode="auto">
          <a:xfrm>
            <a:off x="8261404" y="542282"/>
            <a:ext cx="3383280" cy="1920240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400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auto">
          <a:xfrm>
            <a:off x="762000" y="762000"/>
            <a:ext cx="6096000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auto">
          <a:xfrm>
            <a:off x="8275982" y="2511813"/>
            <a:ext cx="3398520" cy="3126987"/>
          </a:xfrm>
        </p:spPr>
        <p:txBody>
          <a:bodyPr>
            <a:normAutofit/>
          </a:bodyPr>
          <a:lstStyle>
            <a:lvl1pPr marL="0" marR="0" indent="0" algn="l" defTabSz="91440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defRPr sz="18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FCD0B0E8-F01B-4043-B461-C16D7E5BCD6F}" type="datetimeFigureOut">
              <a:rPr lang="en-US"/>
              <a:t>11/27/2023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>
            <a:lvl1pPr>
              <a:defRPr>
                <a:solidFill>
                  <a:srgbClr val="FFFFFF">
                    <a:alpha val="20000"/>
                  </a:srgbClr>
                </a:solidFill>
              </a:defRPr>
            </a:lvl1pPr>
          </a:lstStyle>
          <a:p>
            <a:pPr>
              <a:defRPr/>
            </a:pPr>
            <a:fld id="{8BF5E6C2-5B3C-7642-AFC6-ADB8869690EA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picTx" userDrawn="1">
  <p:cSld name="Picture with Caption">
    <p:bg>
      <p:bgPr shadeToTitle="0">
        <a:solidFill>
          <a:schemeClr val="accent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649224" y="5418667"/>
            <a:ext cx="10780776" cy="613283"/>
          </a:xfrm>
        </p:spPr>
        <p:txBody>
          <a:bodyPr anchor="b">
            <a:normAutofit/>
          </a:bodyPr>
          <a:lstStyle>
            <a:lvl1pPr>
              <a:defRPr sz="3200" b="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ChangeAspect="1" noGrp="1"/>
          </p:cNvSpPr>
          <p:nvPr>
            <p:ph type="pic" idx="1"/>
          </p:nvPr>
        </p:nvSpPr>
        <p:spPr bwMode="auto">
          <a:xfrm>
            <a:off x="0" y="0"/>
            <a:ext cx="12192000" cy="533095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anchor="t"/>
          <a:lstStyle>
            <a:lvl1pPr marL="0" indent="0" algn="ctr">
              <a:spcBef>
                <a:spcPts val="800"/>
              </a:spcBef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r>
              <a:rPr lang="en-US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auto">
          <a:xfrm>
            <a:off x="676656" y="5909735"/>
            <a:ext cx="9229344" cy="5334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pPr>
              <a:defRPr/>
            </a:pPr>
            <a:fld id="{FCD0B0E8-F01B-4043-B461-C16D7E5BCD6F}" type="datetimeFigureOut">
              <a:rPr lang="en-US"/>
              <a:t>11/27/2023</a:t>
            </a:fld>
            <a:endParaRPr 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pPr>
              <a:defRPr/>
            </a:pPr>
            <a:fld id="{8BF5E6C2-5B3C-7642-AFC6-ADB8869690EA}" type="slidenum">
              <a:rPr lang="en-US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_rels/slideMaster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/Relationships>
</file>

<file path=ppt/slideMasters/_rels/slideMaster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"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auto">
          <a:xfrm>
            <a:off x="657224" y="499533"/>
            <a:ext cx="10772775" cy="1658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76656" y="2011680"/>
            <a:ext cx="10753725" cy="3766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auto">
          <a:xfrm>
            <a:off x="685800" y="6412447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pPr>
              <a:defRPr/>
            </a:pPr>
            <a:fld id="{FCD0B0E8-F01B-4043-B461-C16D7E5BCD6F}" type="datetimeFigureOut">
              <a:rPr lang="en-US"/>
              <a:t>11/27/2023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auto">
          <a:xfrm>
            <a:off x="685800" y="6554697"/>
            <a:ext cx="5029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 cap="all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auto">
          <a:xfrm>
            <a:off x="8763926" y="5876412"/>
            <a:ext cx="2926080" cy="139703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300" b="0">
                <a:ln>
                  <a:noFill/>
                </a:ln>
                <a:solidFill>
                  <a:schemeClr val="accent1">
                    <a:alpha val="25000"/>
                  </a:schemeClr>
                </a:solidFill>
                <a:latin typeface="+mj-lt"/>
              </a:defRPr>
            </a:lvl1pPr>
          </a:lstStyle>
          <a:p>
            <a:pPr>
              <a:defRPr/>
            </a:pPr>
            <a:fld id="{8BF5E6C2-5B3C-7642-AFC6-ADB8869690EA}" type="slidenum">
              <a:rPr lang="en-US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>
        <a:lnSpc>
          <a:spcPct val="85000"/>
        </a:lnSpc>
        <a:spcBef>
          <a:spcPts val="0"/>
        </a:spcBef>
        <a:buNone/>
        <a:defRPr sz="5400" spc="-12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>
        <a:lnSpc>
          <a:spcPct val="85000"/>
        </a:lnSpc>
        <a:spcBef>
          <a:spcPts val="1300"/>
        </a:spcBef>
        <a:buFont typeface="Arial"/>
        <a:buChar char=" "/>
        <a:defRPr sz="24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347472" indent="-342900" algn="l" defTabSz="914400">
        <a:lnSpc>
          <a:spcPct val="85000"/>
        </a:lnSpc>
        <a:spcBef>
          <a:spcPts val="600"/>
        </a:spcBef>
        <a:buFont typeface="Arial"/>
        <a:buChar char=" "/>
        <a:defRPr sz="24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548640" indent="-548640" algn="l" defTabSz="914400">
        <a:lnSpc>
          <a:spcPct val="85000"/>
        </a:lnSpc>
        <a:spcBef>
          <a:spcPts val="600"/>
        </a:spcBef>
        <a:buFont typeface="Arial"/>
        <a:buChar char=" "/>
        <a:defRPr sz="2000" i="1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822960" indent="-822960" algn="l" defTabSz="914400">
        <a:lnSpc>
          <a:spcPct val="85000"/>
        </a:lnSpc>
        <a:spcBef>
          <a:spcPts val="600"/>
        </a:spcBef>
        <a:buFont typeface="Arial"/>
        <a:buChar char=" "/>
        <a:defRPr sz="18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097280" indent="-1097280" algn="l" defTabSz="914400">
        <a:lnSpc>
          <a:spcPct val="85000"/>
        </a:lnSpc>
        <a:spcBef>
          <a:spcPts val="600"/>
        </a:spcBef>
        <a:buFont typeface="Arial"/>
        <a:buChar char=" "/>
        <a:defRPr sz="18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200000" indent="-228600" algn="l" defTabSz="914400">
        <a:lnSpc>
          <a:spcPct val="85000"/>
        </a:lnSpc>
        <a:spcBef>
          <a:spcPts val="600"/>
        </a:spcBef>
        <a:buFont typeface="Arial"/>
        <a:buChar char=" "/>
        <a:defRPr sz="18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400000" indent="-228600" algn="l" defTabSz="914400">
        <a:lnSpc>
          <a:spcPct val="85000"/>
        </a:lnSpc>
        <a:spcBef>
          <a:spcPts val="600"/>
        </a:spcBef>
        <a:buFont typeface="Arial"/>
        <a:buChar char=" "/>
        <a:defRPr sz="18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600000" indent="-228600" algn="l" defTabSz="914400">
        <a:lnSpc>
          <a:spcPct val="85000"/>
        </a:lnSpc>
        <a:spcBef>
          <a:spcPts val="600"/>
        </a:spcBef>
        <a:buFont typeface="Arial"/>
        <a:buChar char=" "/>
        <a:defRPr sz="18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1800000" indent="-228600" algn="l" defTabSz="914400">
        <a:lnSpc>
          <a:spcPct val="85000"/>
        </a:lnSpc>
        <a:spcBef>
          <a:spcPts val="600"/>
        </a:spcBef>
        <a:buFont typeface="Arial"/>
        <a:buChar char=" "/>
        <a:defRPr sz="18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"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auto">
          <a:xfrm>
            <a:off x="657224" y="499533"/>
            <a:ext cx="10772775" cy="1658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76657" y="2011681"/>
            <a:ext cx="10753725" cy="3766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auto">
          <a:xfrm>
            <a:off x="685800" y="6412447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5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pPr>
              <a:defRPr/>
            </a:pPr>
            <a:fld id="{5D3CF34A-6AF1-4C9F-AB9A-C6314C025A9E}" type="datetimeFigureOut">
              <a:rPr lang="en-US"/>
              <a:t>11/27/2023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auto">
          <a:xfrm>
            <a:off x="685800" y="6554697"/>
            <a:ext cx="5029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50" cap="all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auto">
          <a:xfrm>
            <a:off x="8763927" y="5876413"/>
            <a:ext cx="2926080" cy="139703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950" b="0">
                <a:ln>
                  <a:noFill/>
                </a:ln>
                <a:solidFill>
                  <a:schemeClr val="accent1">
                    <a:alpha val="25000"/>
                  </a:schemeClr>
                </a:solidFill>
                <a:latin typeface="+mj-lt"/>
              </a:defRPr>
            </a:lvl1pPr>
          </a:lstStyle>
          <a:p>
            <a:pPr>
              <a:defRPr/>
            </a:pPr>
            <a:fld id="{D6D99020-B6AD-48F6-A6C0-8DD75ABD428B}" type="slidenum">
              <a:rPr lang="en-US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794883">
        <a:lnSpc>
          <a:spcPct val="85000"/>
        </a:lnSpc>
        <a:spcBef>
          <a:spcPts val="0"/>
        </a:spcBef>
        <a:buNone/>
        <a:defRPr sz="4700" spc="-104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79488" indent="-79488" algn="l" defTabSz="794883">
        <a:lnSpc>
          <a:spcPct val="85000"/>
        </a:lnSpc>
        <a:spcBef>
          <a:spcPts val="1130"/>
        </a:spcBef>
        <a:buFont typeface="Arial"/>
        <a:buChar char=" "/>
        <a:defRPr sz="21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302056" indent="-298082" algn="l" defTabSz="794883">
        <a:lnSpc>
          <a:spcPct val="85000"/>
        </a:lnSpc>
        <a:spcBef>
          <a:spcPts val="522"/>
        </a:spcBef>
        <a:buFont typeface="Arial"/>
        <a:buChar char=" "/>
        <a:defRPr sz="21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476930" indent="-476930" algn="l" defTabSz="794883">
        <a:lnSpc>
          <a:spcPct val="85000"/>
        </a:lnSpc>
        <a:spcBef>
          <a:spcPts val="522"/>
        </a:spcBef>
        <a:buFont typeface="Arial"/>
        <a:buChar char=" "/>
        <a:defRPr sz="1750" i="1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715395" indent="-715395" algn="l" defTabSz="794883">
        <a:lnSpc>
          <a:spcPct val="85000"/>
        </a:lnSpc>
        <a:spcBef>
          <a:spcPts val="522"/>
        </a:spcBef>
        <a:buFont typeface="Arial"/>
        <a:buChar char=" "/>
        <a:defRPr sz="155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953860" indent="-953860" algn="l" defTabSz="794883">
        <a:lnSpc>
          <a:spcPct val="85000"/>
        </a:lnSpc>
        <a:spcBef>
          <a:spcPts val="522"/>
        </a:spcBef>
        <a:buFont typeface="Arial"/>
        <a:buChar char=" "/>
        <a:defRPr sz="155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043154" indent="-198721" algn="l" defTabSz="794883">
        <a:lnSpc>
          <a:spcPct val="85000"/>
        </a:lnSpc>
        <a:spcBef>
          <a:spcPts val="522"/>
        </a:spcBef>
        <a:buFont typeface="Arial"/>
        <a:buChar char=" "/>
        <a:defRPr sz="155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217013" indent="-198721" algn="l" defTabSz="794883">
        <a:lnSpc>
          <a:spcPct val="85000"/>
        </a:lnSpc>
        <a:spcBef>
          <a:spcPts val="522"/>
        </a:spcBef>
        <a:buFont typeface="Arial"/>
        <a:buChar char=" "/>
        <a:defRPr sz="155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390872" indent="-198721" algn="l" defTabSz="794883">
        <a:lnSpc>
          <a:spcPct val="85000"/>
        </a:lnSpc>
        <a:spcBef>
          <a:spcPts val="522"/>
        </a:spcBef>
        <a:buFont typeface="Arial"/>
        <a:buChar char=" "/>
        <a:defRPr sz="155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1564731" indent="-198721" algn="l" defTabSz="794883">
        <a:lnSpc>
          <a:spcPct val="85000"/>
        </a:lnSpc>
        <a:spcBef>
          <a:spcPts val="522"/>
        </a:spcBef>
        <a:buFont typeface="Arial"/>
        <a:buChar char=" "/>
        <a:defRPr sz="155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94883">
        <a:defRPr sz="1550">
          <a:solidFill>
            <a:schemeClr val="tx1"/>
          </a:solidFill>
          <a:latin typeface="+mn-lt"/>
          <a:ea typeface="+mn-ea"/>
          <a:cs typeface="+mn-cs"/>
        </a:defRPr>
      </a:lvl1pPr>
      <a:lvl2pPr marL="397442" algn="l" defTabSz="794883">
        <a:defRPr sz="1550">
          <a:solidFill>
            <a:schemeClr val="tx1"/>
          </a:solidFill>
          <a:latin typeface="+mn-lt"/>
          <a:ea typeface="+mn-ea"/>
          <a:cs typeface="+mn-cs"/>
        </a:defRPr>
      </a:lvl2pPr>
      <a:lvl3pPr marL="794883" algn="l" defTabSz="794883">
        <a:defRPr sz="1550">
          <a:solidFill>
            <a:schemeClr val="tx1"/>
          </a:solidFill>
          <a:latin typeface="+mn-lt"/>
          <a:ea typeface="+mn-ea"/>
          <a:cs typeface="+mn-cs"/>
        </a:defRPr>
      </a:lvl3pPr>
      <a:lvl4pPr marL="1192325" algn="l" defTabSz="794883">
        <a:defRPr sz="1550">
          <a:solidFill>
            <a:schemeClr val="tx1"/>
          </a:solidFill>
          <a:latin typeface="+mn-lt"/>
          <a:ea typeface="+mn-ea"/>
          <a:cs typeface="+mn-cs"/>
        </a:defRPr>
      </a:lvl4pPr>
      <a:lvl5pPr marL="1589767" algn="l" defTabSz="794883">
        <a:defRPr sz="1550">
          <a:solidFill>
            <a:schemeClr val="tx1"/>
          </a:solidFill>
          <a:latin typeface="+mn-lt"/>
          <a:ea typeface="+mn-ea"/>
          <a:cs typeface="+mn-cs"/>
        </a:defRPr>
      </a:lvl5pPr>
      <a:lvl6pPr marL="1987208" algn="l" defTabSz="794883">
        <a:defRPr sz="1550">
          <a:solidFill>
            <a:schemeClr val="tx1"/>
          </a:solidFill>
          <a:latin typeface="+mn-lt"/>
          <a:ea typeface="+mn-ea"/>
          <a:cs typeface="+mn-cs"/>
        </a:defRPr>
      </a:lvl6pPr>
      <a:lvl7pPr marL="2384650" algn="l" defTabSz="794883">
        <a:defRPr sz="1550">
          <a:solidFill>
            <a:schemeClr val="tx1"/>
          </a:solidFill>
          <a:latin typeface="+mn-lt"/>
          <a:ea typeface="+mn-ea"/>
          <a:cs typeface="+mn-cs"/>
        </a:defRPr>
      </a:lvl7pPr>
      <a:lvl8pPr marL="2782092" algn="l" defTabSz="794883">
        <a:defRPr sz="1550">
          <a:solidFill>
            <a:schemeClr val="tx1"/>
          </a:solidFill>
          <a:latin typeface="+mn-lt"/>
          <a:ea typeface="+mn-ea"/>
          <a:cs typeface="+mn-cs"/>
        </a:defRPr>
      </a:lvl8pPr>
      <a:lvl9pPr marL="3179533" algn="l" defTabSz="794883">
        <a:defRPr sz="155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"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auto">
          <a:xfrm>
            <a:off x="657224" y="499533"/>
            <a:ext cx="10772775" cy="1658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76657" y="2011681"/>
            <a:ext cx="10753725" cy="3766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auto">
          <a:xfrm>
            <a:off x="685800" y="6412447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5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pPr>
              <a:defRPr/>
            </a:pPr>
            <a:fld id="{5D3CF34A-6AF1-4C9F-AB9A-C6314C025A9E}" type="datetimeFigureOut">
              <a:rPr lang="en-US"/>
              <a:t>11/27/2023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auto">
          <a:xfrm>
            <a:off x="685800" y="6554697"/>
            <a:ext cx="5029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50" cap="all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auto">
          <a:xfrm>
            <a:off x="8763927" y="5876413"/>
            <a:ext cx="2926080" cy="139703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950" b="0">
                <a:ln>
                  <a:noFill/>
                </a:ln>
                <a:solidFill>
                  <a:schemeClr val="accent1">
                    <a:alpha val="25000"/>
                  </a:schemeClr>
                </a:solidFill>
                <a:latin typeface="+mj-lt"/>
              </a:defRPr>
            </a:lvl1pPr>
          </a:lstStyle>
          <a:p>
            <a:pPr>
              <a:defRPr/>
            </a:pPr>
            <a:fld id="{D6D99020-B6AD-48F6-A6C0-8DD75ABD428B}" type="slidenum">
              <a:rPr lang="en-US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</p:sldLayoutIdLst>
  <p:txStyles>
    <p:titleStyle>
      <a:lvl1pPr algn="l" defTabSz="794883">
        <a:lnSpc>
          <a:spcPct val="85000"/>
        </a:lnSpc>
        <a:spcBef>
          <a:spcPts val="0"/>
        </a:spcBef>
        <a:buNone/>
        <a:defRPr sz="4700" spc="-104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79488" indent="-79488" algn="l" defTabSz="794883">
        <a:lnSpc>
          <a:spcPct val="85000"/>
        </a:lnSpc>
        <a:spcBef>
          <a:spcPts val="1130"/>
        </a:spcBef>
        <a:buFont typeface="Arial"/>
        <a:buChar char=" "/>
        <a:defRPr sz="21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302056" indent="-298082" algn="l" defTabSz="794883">
        <a:lnSpc>
          <a:spcPct val="85000"/>
        </a:lnSpc>
        <a:spcBef>
          <a:spcPts val="522"/>
        </a:spcBef>
        <a:buFont typeface="Arial"/>
        <a:buChar char=" "/>
        <a:defRPr sz="21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476930" indent="-476930" algn="l" defTabSz="794883">
        <a:lnSpc>
          <a:spcPct val="85000"/>
        </a:lnSpc>
        <a:spcBef>
          <a:spcPts val="522"/>
        </a:spcBef>
        <a:buFont typeface="Arial"/>
        <a:buChar char=" "/>
        <a:defRPr sz="1750" i="1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715395" indent="-715395" algn="l" defTabSz="794883">
        <a:lnSpc>
          <a:spcPct val="85000"/>
        </a:lnSpc>
        <a:spcBef>
          <a:spcPts val="522"/>
        </a:spcBef>
        <a:buFont typeface="Arial"/>
        <a:buChar char=" "/>
        <a:defRPr sz="155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953860" indent="-953860" algn="l" defTabSz="794883">
        <a:lnSpc>
          <a:spcPct val="85000"/>
        </a:lnSpc>
        <a:spcBef>
          <a:spcPts val="522"/>
        </a:spcBef>
        <a:buFont typeface="Arial"/>
        <a:buChar char=" "/>
        <a:defRPr sz="155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043154" indent="-198721" algn="l" defTabSz="794883">
        <a:lnSpc>
          <a:spcPct val="85000"/>
        </a:lnSpc>
        <a:spcBef>
          <a:spcPts val="522"/>
        </a:spcBef>
        <a:buFont typeface="Arial"/>
        <a:buChar char=" "/>
        <a:defRPr sz="155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217013" indent="-198721" algn="l" defTabSz="794883">
        <a:lnSpc>
          <a:spcPct val="85000"/>
        </a:lnSpc>
        <a:spcBef>
          <a:spcPts val="522"/>
        </a:spcBef>
        <a:buFont typeface="Arial"/>
        <a:buChar char=" "/>
        <a:defRPr sz="155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390872" indent="-198721" algn="l" defTabSz="794883">
        <a:lnSpc>
          <a:spcPct val="85000"/>
        </a:lnSpc>
        <a:spcBef>
          <a:spcPts val="522"/>
        </a:spcBef>
        <a:buFont typeface="Arial"/>
        <a:buChar char=" "/>
        <a:defRPr sz="155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1564731" indent="-198721" algn="l" defTabSz="794883">
        <a:lnSpc>
          <a:spcPct val="85000"/>
        </a:lnSpc>
        <a:spcBef>
          <a:spcPts val="522"/>
        </a:spcBef>
        <a:buFont typeface="Arial"/>
        <a:buChar char=" "/>
        <a:defRPr sz="155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94883">
        <a:defRPr sz="1550">
          <a:solidFill>
            <a:schemeClr val="tx1"/>
          </a:solidFill>
          <a:latin typeface="+mn-lt"/>
          <a:ea typeface="+mn-ea"/>
          <a:cs typeface="+mn-cs"/>
        </a:defRPr>
      </a:lvl1pPr>
      <a:lvl2pPr marL="397442" algn="l" defTabSz="794883">
        <a:defRPr sz="1550">
          <a:solidFill>
            <a:schemeClr val="tx1"/>
          </a:solidFill>
          <a:latin typeface="+mn-lt"/>
          <a:ea typeface="+mn-ea"/>
          <a:cs typeface="+mn-cs"/>
        </a:defRPr>
      </a:lvl2pPr>
      <a:lvl3pPr marL="794883" algn="l" defTabSz="794883">
        <a:defRPr sz="1550">
          <a:solidFill>
            <a:schemeClr val="tx1"/>
          </a:solidFill>
          <a:latin typeface="+mn-lt"/>
          <a:ea typeface="+mn-ea"/>
          <a:cs typeface="+mn-cs"/>
        </a:defRPr>
      </a:lvl3pPr>
      <a:lvl4pPr marL="1192325" algn="l" defTabSz="794883">
        <a:defRPr sz="1550">
          <a:solidFill>
            <a:schemeClr val="tx1"/>
          </a:solidFill>
          <a:latin typeface="+mn-lt"/>
          <a:ea typeface="+mn-ea"/>
          <a:cs typeface="+mn-cs"/>
        </a:defRPr>
      </a:lvl4pPr>
      <a:lvl5pPr marL="1589767" algn="l" defTabSz="794883">
        <a:defRPr sz="1550">
          <a:solidFill>
            <a:schemeClr val="tx1"/>
          </a:solidFill>
          <a:latin typeface="+mn-lt"/>
          <a:ea typeface="+mn-ea"/>
          <a:cs typeface="+mn-cs"/>
        </a:defRPr>
      </a:lvl5pPr>
      <a:lvl6pPr marL="1987208" algn="l" defTabSz="794883">
        <a:defRPr sz="1550">
          <a:solidFill>
            <a:schemeClr val="tx1"/>
          </a:solidFill>
          <a:latin typeface="+mn-lt"/>
          <a:ea typeface="+mn-ea"/>
          <a:cs typeface="+mn-cs"/>
        </a:defRPr>
      </a:lvl6pPr>
      <a:lvl7pPr marL="2384650" algn="l" defTabSz="794883">
        <a:defRPr sz="1550">
          <a:solidFill>
            <a:schemeClr val="tx1"/>
          </a:solidFill>
          <a:latin typeface="+mn-lt"/>
          <a:ea typeface="+mn-ea"/>
          <a:cs typeface="+mn-cs"/>
        </a:defRPr>
      </a:lvl7pPr>
      <a:lvl8pPr marL="2782092" algn="l" defTabSz="794883">
        <a:defRPr sz="1550">
          <a:solidFill>
            <a:schemeClr val="tx1"/>
          </a:solidFill>
          <a:latin typeface="+mn-lt"/>
          <a:ea typeface="+mn-ea"/>
          <a:cs typeface="+mn-cs"/>
        </a:defRPr>
      </a:lvl8pPr>
      <a:lvl9pPr marL="3179533" algn="l" defTabSz="794883">
        <a:defRPr sz="155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jpg"/></Relationships>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jpg"/></Relationships>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/Relationships>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Relationship Id="rId4" Type="http://schemas.openxmlformats.org/officeDocument/2006/relationships/image" Target="../media/media1.svg"/></Relationships>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png"/></Relationships>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3.png"/></Relationships>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3.png"/></Relationships>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3.png"/></Relationships>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3.png"/></Relationships>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3.png"/></Relationships>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3.png"/></Relationships>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4.jpg"/><Relationship Id="rId4" Type="http://schemas.openxmlformats.org/officeDocument/2006/relationships/image" Target="../media/image13.png"/></Relationships>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3.png"/><Relationship Id="rId4" Type="http://schemas.openxmlformats.org/officeDocument/2006/relationships/image" Target="../media/image14.jpg"/></Relationships>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jpg"/></Relationships>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5.png"/><Relationship Id="rId4" Type="http://schemas.openxmlformats.org/officeDocument/2006/relationships/image" Target="../media/image16.png"/></Relationships>
</file>

<file path=ppt/slides/_rels/slide3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7.png"/></Relationships>
</file>

<file path=ppt/slides/_rels/slide3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6.png"/></Relationships>
</file>

<file path=ppt/slides/_rels/slide3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6.png"/></Relationships>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8.png"/></Relationships>
</file>

<file path=ppt/slides/_rels/slide4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9.wmf"/><Relationship Id="rId4" Type="http://schemas.openxmlformats.org/officeDocument/2006/relationships/oleObject" Target="../embeddings/oleObject2.bin"/><Relationship Id="rId5" Type="http://schemas.openxmlformats.org/officeDocument/2006/relationships/chart" Target="../charts/chart1.xml" /></Relationships>
</file>

<file path=ppt/slides/_rels/slide4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9.png"/></Relationships>
</file>

<file path=ppt/slides/_rels/slide4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45.xml"/></Relationships>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6.gif"/></Relationships>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blipFill>
          <a:blip r:embed="rId3">
            <a:lum/>
          </a:blip>
          <a:srcRect l="12686" t="0" r="12686" b="0"/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 bwMode="auto">
          <a:xfrm>
            <a:off x="603503" y="3491751"/>
            <a:ext cx="10782300" cy="2928100"/>
          </a:xfrm>
        </p:spPr>
        <p:txBody>
          <a:bodyPr/>
          <a:lstStyle/>
          <a:p>
            <a:pPr>
              <a:defRPr/>
            </a:pPr>
            <a:r>
              <a:rPr lang="en-US" sz="8000"/>
              <a:t>Lab 7: </a:t>
            </a:r>
            <a:r>
              <a:rPr lang="en-US" sz="6600"/>
              <a:t>Data/sequence analysis and science communication</a:t>
            </a:r>
            <a:endParaRPr lang="en-US" sz="8000"/>
          </a:p>
        </p:txBody>
      </p:sp>
      <p:pic>
        <p:nvPicPr>
          <p:cNvPr id="2" name="Picture 1" descr="Text&#10;&#10;Description automatically generated"/>
          <p:cNvPicPr>
            <a:picLocks noChangeAspect="1"/>
          </p:cNvPicPr>
          <p:nvPr/>
        </p:nvPicPr>
        <p:blipFill>
          <a:blip r:embed="rId4"/>
          <a:srcRect l="27891" t="7818" r="51780" b="60695"/>
          <a:stretch/>
        </p:blipFill>
        <p:spPr bwMode="auto">
          <a:xfrm>
            <a:off x="1471215" y="830558"/>
            <a:ext cx="3458094" cy="3213583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 bwMode="auto">
          <a:xfrm>
            <a:off x="3557846" y="899195"/>
            <a:ext cx="1197033" cy="765486"/>
          </a:xfrm>
          <a:prstGeom prst="ellipse">
            <a:avLst/>
          </a:prstGeom>
          <a:noFill/>
          <a:ln w="76200">
            <a:solidFill>
              <a:srgbClr val="FE62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5" name="Straight Arrow Connector 4"/>
          <p:cNvCxnSpPr>
            <a:cxnSpLocks/>
          </p:cNvCxnSpPr>
          <p:nvPr/>
        </p:nvCxnSpPr>
        <p:spPr bwMode="auto">
          <a:xfrm flipH="1" flipV="1">
            <a:off x="4718997" y="1530812"/>
            <a:ext cx="2319595" cy="1212388"/>
          </a:xfrm>
          <a:prstGeom prst="straightConnector1">
            <a:avLst/>
          </a:prstGeom>
          <a:ln w="76200">
            <a:solidFill>
              <a:srgbClr val="FE62E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at lying on a blanket&#10;&#10;Description automatically generated with medium confidence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7052585" y="899195"/>
            <a:ext cx="2640055" cy="352007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solidFill>
          <a:schemeClr val="accent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6" name="Picture 4" descr="Yellow question mark"/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alphaModFix amt="26000"/>
          </a:blip>
          <a:srcRect l="7273" t="0" r="0" b="0"/>
          <a:stretch/>
        </p:blipFill>
        <p:spPr bwMode="auto">
          <a:xfrm>
            <a:off x="-3" y="0"/>
            <a:ext cx="12192011" cy="68580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 bwMode="auto">
          <a:xfrm>
            <a:off x="1028792" y="3123472"/>
            <a:ext cx="9874855" cy="2914650"/>
          </a:xfrm>
        </p:spPr>
        <p:txBody>
          <a:bodyPr vert="horz" lIns="54198" tIns="27100" rIns="54198" bIns="27100" rtlCol="0" anchor="b">
            <a:noAutofit/>
          </a:bodyPr>
          <a:lstStyle/>
          <a:p>
            <a:pPr defTabSz="541938">
              <a:lnSpc>
                <a:spcPct val="80000"/>
              </a:lnSpc>
              <a:defRPr/>
            </a:pPr>
            <a:r>
              <a:rPr lang="en-US" sz="12950" b="1" spc="-72">
                <a:solidFill>
                  <a:schemeClr val="bg1"/>
                </a:solidFill>
              </a:rPr>
              <a:t>Questions?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auto">
          <a:xfrm>
            <a:off x="464091" y="4014344"/>
            <a:ext cx="11263818" cy="1830185"/>
          </a:xfrm>
        </p:spPr>
        <p:txBody>
          <a:bodyPr/>
          <a:lstStyle/>
          <a:p>
            <a:pPr>
              <a:defRPr/>
            </a:pPr>
            <a:r>
              <a:rPr lang="en-US"/>
              <a:t>A Brief Intro to Data Analysis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auto">
          <a:xfrm>
            <a:off x="464091" y="5728777"/>
            <a:ext cx="9228200" cy="783839"/>
          </a:xfrm>
        </p:spPr>
        <p:txBody>
          <a:bodyPr/>
          <a:lstStyle/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For BIO 22x Students</a:t>
            </a:r>
            <a:endParaRPr/>
          </a:p>
        </p:txBody>
      </p:sp>
      <p:pic>
        <p:nvPicPr>
          <p:cNvPr id="2050" name="Picture 2" descr="As the flair reads | r/BikiniBottomTwitter | SpongeBob SquarePants | Know  Your Meme"/>
          <p:cNvPicPr>
            <a:picLocks noChangeAspect="1" noChangeArrowheads="1"/>
          </p:cNvPicPr>
          <p:nvPr/>
        </p:nvPicPr>
        <p:blipFill>
          <a:blip r:embed="rId3"/>
          <a:stretch/>
        </p:blipFill>
        <p:spPr bwMode="auto">
          <a:xfrm>
            <a:off x="2048323" y="252548"/>
            <a:ext cx="8095354" cy="4306981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657224" y="499533"/>
            <a:ext cx="10772775" cy="1031093"/>
          </a:xfrm>
        </p:spPr>
        <p:txBody>
          <a:bodyPr/>
          <a:lstStyle/>
          <a:p>
            <a:pPr>
              <a:defRPr/>
            </a:pPr>
            <a:r>
              <a:rPr lang="en-US">
                <a:latin typeface="Arial"/>
                <a:cs typeface="Arial"/>
              </a:rPr>
              <a:t>The Average (Mean) 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auto">
          <a:xfrm>
            <a:off x="719137" y="1829050"/>
            <a:ext cx="10753725" cy="3766185"/>
          </a:xfrm>
        </p:spPr>
        <p:txBody>
          <a:bodyPr/>
          <a:lstStyle/>
          <a:p>
            <a:pPr marL="0" indent="0">
              <a:buNone/>
              <a:defRPr/>
            </a:pPr>
            <a:r>
              <a:rPr lang="en-US" sz="2800"/>
              <a:t>We take all measurements for replicates in each treatment group, add them up then divide by the number of replicates.</a:t>
            </a:r>
            <a:endParaRPr/>
          </a:p>
          <a:p>
            <a:pPr marL="0" indent="0">
              <a:buNone/>
              <a:defRPr/>
            </a:pPr>
            <a:endParaRPr lang="en-US"/>
          </a:p>
          <a:p>
            <a:pPr marL="0" indent="0">
              <a:buNone/>
              <a:defRPr/>
            </a:pPr>
            <a:endParaRPr lang="en-US"/>
          </a:p>
        </p:txBody>
      </p:sp>
      <p:graphicFrame>
        <p:nvGraphicFramePr>
          <p:cNvPr id="4" name="Table 3"/>
          <p:cNvGraphicFramePr>
            <a:graphicFrameLocks xmlns:a="http://schemas.openxmlformats.org/drawingml/2006/main" noGrp="1"/>
          </p:cNvGraphicFramePr>
          <p:nvPr/>
        </p:nvGraphicFramePr>
        <p:xfrm>
          <a:off x="795956" y="3114675"/>
          <a:ext cx="4267199" cy="2895600"/>
        </p:xfrm>
        <a:graphic>
          <a:graphicData uri="http://schemas.openxmlformats.org/drawingml/2006/table">
            <a:tbl>
              <a:tblPr firstRow="1" firstCol="0" lastRow="0" lastCol="0" bandRow="1" bandCol="0">
                <a:tableStyleId>{5C22544A-7EE6-4342-B048-85BDC9FD1C3A}</a:tableStyleId>
              </a:tblPr>
              <a:tblGrid>
                <a:gridCol w="2040834"/>
                <a:gridCol w="2226365"/>
              </a:tblGrid>
              <a:tr h="370840">
                <a:tc>
                  <a:txBody>
                    <a:bodyPr/>
                    <a:p>
                      <a:pPr>
                        <a:defRPr/>
                      </a:pPr>
                      <a:r>
                        <a:rPr lang="en-US" sz="3200"/>
                        <a:t>Replicate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 lang="en-US" sz="3200"/>
                        <a:t>Height (cm)</a:t>
                      </a:r>
                      <a:endParaRPr/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>
                        <a:defRPr/>
                      </a:pPr>
                      <a:r>
                        <a:rPr lang="en-US" sz="3200"/>
                        <a:t>1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 lang="en-US" sz="3200"/>
                        <a:t>12</a:t>
                      </a:r>
                      <a:endParaRPr/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>
                        <a:defRPr/>
                      </a:pPr>
                      <a:r>
                        <a:rPr lang="en-US" sz="3200"/>
                        <a:t>2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 lang="en-US" sz="3200"/>
                        <a:t>15</a:t>
                      </a:r>
                      <a:endParaRPr/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>
                        <a:defRPr/>
                      </a:pPr>
                      <a:r>
                        <a:rPr lang="en-US" sz="3200"/>
                        <a:t>3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 lang="en-US" sz="3200"/>
                        <a:t>10</a:t>
                      </a:r>
                      <a:endParaRPr/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>
                        <a:defRPr/>
                      </a:pPr>
                      <a:r>
                        <a:rPr lang="en-US" sz="3200"/>
                        <a:t>Average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 lang="en-US" sz="3200"/>
                        <a:t>12.3</a:t>
                      </a:r>
                      <a:endParaRPr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6575702" y="3637320"/>
            <a:ext cx="3887745" cy="78560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 bwMode="auto">
          <a:xfrm>
            <a:off x="6415599" y="4771958"/>
            <a:ext cx="4615070" cy="17723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>
                      <m:jc m:val="centerGroup"/>
                    </m:oMathParaPr>
                    <m:oMath>
                      <m:bar>
                        <m:barPr>
                          <m:pos m:val="top"/>
                          <m:ctrlPr>
                            <a:rPr lang="en-US" sz="2800" i="1"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barPr>
                        <m:e>
                          <m:r>
                            <m:rPr/>
                            <a:rPr lang="en-US" sz="2800" i="1">
                              <a:latin typeface="Cambria Math"/>
                            </a:rPr>
                            <m:t>𝑥</m:t>
                          </m:r>
                        </m:e>
                      </m:bar>
                      <m:r>
                        <m:rPr/>
                        <a:rPr lang="en-US" sz="280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fPr>
                        <m:num>
                          <m:r>
                            <m:rPr/>
                            <a:rPr lang="en-US" sz="2800" i="1">
                              <a:latin typeface="Cambria Math"/>
                            </a:rPr>
                            <m:t>12+15+10</m:t>
                          </m:r>
                        </m:num>
                        <m:den>
                          <m:r>
                            <m:rPr/>
                            <a:rPr lang="en-US" sz="2800" i="1">
                              <a:latin typeface="Cambria Math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</mc:Choice>
              <mc:Fallback/>
            </mc:AlternateContent>
            <a:endParaRPr lang="en-US" sz="2800"/>
          </a:p>
          <a:p>
            <a:pPr>
              <a:defRPr/>
            </a:pPr>
            <a:endParaRPr lang="en-US" sz="2800"/>
          </a:p>
          <a:p>
            <a:pPr>
              <a:defRPr/>
            </a:pPr>
            <a:r>
              <a:rPr lang="en-US" sz="2800"/>
              <a:t>		</a:t>
            </a: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bar>
                        <m:barPr>
                          <m:pos m:val="top"/>
                          <m:ctrlPr>
                            <a:rPr lang="en-US" sz="2800" i="1"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barPr>
                        <m:e>
                          <m:r>
                            <m:rPr/>
                            <a:rPr lang="en-US" sz="2800" i="1">
                              <a:latin typeface="Cambria Math"/>
                            </a:rPr>
                            <m:t>𝑥</m:t>
                          </m:r>
                        </m:e>
                      </m:bar>
                      <m:r>
                        <m:rPr/>
                        <a:rPr lang="en-US" sz="2800" i="1">
                          <a:latin typeface="Cambria Math"/>
                        </a:rPr>
                        <m:t>=12.3 </m:t>
                      </m:r>
                      <m:r>
                        <m:rPr/>
                        <a:rPr lang="en-US" sz="2800" i="1">
                          <a:latin typeface="Cambria Math"/>
                        </a:rPr>
                        <m:t>𝑐𝑚</m:t>
                      </m:r>
                    </m:oMath>
                  </m:oMathPara>
                </a14:m>
              </mc:Choice>
              <mc:Fallback/>
            </mc:AlternateContent>
            <a:endParaRPr lang="en-US" sz="280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2" name="Graphic 11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11750" r="0" b="18563"/>
          <a:stretch/>
        </p:blipFill>
        <p:spPr bwMode="auto">
          <a:xfrm>
            <a:off x="1136580" y="1808923"/>
            <a:ext cx="9180237" cy="395577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657224" y="499533"/>
            <a:ext cx="10772775" cy="1031770"/>
          </a:xfrm>
        </p:spPr>
        <p:txBody>
          <a:bodyPr/>
          <a:lstStyle/>
          <a:p>
            <a:pPr>
              <a:defRPr/>
            </a:pPr>
            <a:r>
              <a:rPr lang="en-US">
                <a:latin typeface="Arial"/>
                <a:cs typeface="Arial"/>
              </a:rPr>
              <a:t>Standard Deviation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auto">
          <a:xfrm>
            <a:off x="719137" y="1395612"/>
            <a:ext cx="10753725" cy="3766185"/>
          </a:xfrm>
        </p:spPr>
        <p:txBody>
          <a:bodyPr>
            <a:normAutofit/>
          </a:bodyPr>
          <a:lstStyle/>
          <a:p>
            <a:pPr marL="0" indent="0">
              <a:buNone/>
              <a:defRPr/>
            </a:pPr>
            <a:r>
              <a:rPr lang="en-US" sz="3200"/>
              <a:t>This is a measure of dispersion or variance from the mean.</a:t>
            </a:r>
            <a:endParaRPr/>
          </a:p>
        </p:txBody>
      </p:sp>
      <p:pic>
        <p:nvPicPr>
          <p:cNvPr id="18" name="Graphic 17"/>
          <p:cNvPicPr>
            <a:picLocks noChangeAspect="1"/>
          </p:cNvPicPr>
          <p:nvPr/>
        </p:nvPicPr>
        <p:blipFill>
          <a:blip r:embed="rId3"/>
          <a:srcRect l="27159" t="87971" r="22754" b="963"/>
          <a:stretch/>
        </p:blipFill>
        <p:spPr bwMode="auto">
          <a:xfrm>
            <a:off x="2267007" y="5764697"/>
            <a:ext cx="7553207" cy="10317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657224" y="499533"/>
            <a:ext cx="10772775" cy="1031770"/>
          </a:xfrm>
        </p:spPr>
        <p:txBody>
          <a:bodyPr/>
          <a:lstStyle/>
          <a:p>
            <a:pPr>
              <a:defRPr/>
            </a:pPr>
            <a:r>
              <a:rPr lang="en-US">
                <a:latin typeface="Arial"/>
                <a:cs typeface="Arial"/>
              </a:rPr>
              <a:t>Standard Deviation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auto">
          <a:xfrm>
            <a:off x="719137" y="1395612"/>
            <a:ext cx="10753725" cy="3766185"/>
          </a:xfrm>
        </p:spPr>
        <p:txBody>
          <a:bodyPr>
            <a:normAutofit/>
          </a:bodyPr>
          <a:lstStyle/>
          <a:p>
            <a:pPr marL="0" indent="0">
              <a:buNone/>
              <a:defRPr/>
            </a:pPr>
            <a:r>
              <a:rPr lang="en-US" sz="3200"/>
              <a:t>This is a measure of dispersion or variance from the mean.</a:t>
            </a:r>
            <a:endParaRPr/>
          </a:p>
          <a:p>
            <a:pPr marL="0" indent="0">
              <a:buNone/>
              <a:defRPr/>
            </a:pPr>
            <a:r>
              <a:rPr lang="en-US" sz="3200"/>
              <a:t>Take each measurement, subtract the mean then square the difference.</a:t>
            </a:r>
            <a:endParaRPr/>
          </a:p>
          <a:p>
            <a:pPr marL="0" indent="0">
              <a:buNone/>
              <a:defRPr/>
            </a:pPr>
            <a:endParaRPr lang="en-US" sz="3200"/>
          </a:p>
          <a:p>
            <a:pPr marL="0" indent="0">
              <a:buNone/>
              <a:defRPr/>
            </a:pPr>
            <a:endParaRPr lang="en-US" sz="3200"/>
          </a:p>
          <a:p>
            <a:pPr marL="0" indent="0">
              <a:buNone/>
              <a:defRPr/>
            </a:pPr>
            <a:r>
              <a:rPr lang="en-US" sz="3200"/>
              <a:t>Then add up the squared differences, divide by the population size (</a:t>
            </a:r>
            <a:r>
              <a:rPr lang="en-US" sz="3200" i="1"/>
              <a:t>n</a:t>
            </a:r>
            <a:r>
              <a:rPr lang="en-US" sz="3200"/>
              <a:t>) and take the square root. </a:t>
            </a:r>
            <a:endParaRPr/>
          </a:p>
        </p:txBody>
      </p:sp>
      <p:sp>
        <p:nvSpPr>
          <p:cNvPr id="4" name="TextBox 3"/>
          <p:cNvSpPr txBox="1"/>
          <p:nvPr/>
        </p:nvSpPr>
        <p:spPr bwMode="auto">
          <a:xfrm>
            <a:off x="4315187" y="2654052"/>
            <a:ext cx="397404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2800">
                <a:solidFill>
                  <a:schemeClr val="accent1"/>
                </a:solidFill>
              </a:rPr>
              <a:t>12-12.3= (-0.3)</a:t>
            </a:r>
            <a:r>
              <a:rPr lang="en-US" sz="2800" baseline="30000">
                <a:solidFill>
                  <a:schemeClr val="accent1"/>
                </a:solidFill>
              </a:rPr>
              <a:t>2</a:t>
            </a:r>
            <a:r>
              <a:rPr lang="en-US" sz="2800">
                <a:solidFill>
                  <a:schemeClr val="accent1"/>
                </a:solidFill>
              </a:rPr>
              <a:t>= 0.09</a:t>
            </a:r>
            <a:endParaRPr/>
          </a:p>
          <a:p>
            <a:pPr>
              <a:defRPr/>
            </a:pPr>
            <a:r>
              <a:rPr lang="en-US" sz="2800">
                <a:solidFill>
                  <a:schemeClr val="accent1"/>
                </a:solidFill>
              </a:rPr>
              <a:t>15-12.3= (2.7)</a:t>
            </a:r>
            <a:r>
              <a:rPr lang="en-US" sz="2800" baseline="30000">
                <a:solidFill>
                  <a:schemeClr val="accent1"/>
                </a:solidFill>
              </a:rPr>
              <a:t>2</a:t>
            </a:r>
            <a:r>
              <a:rPr lang="en-US" sz="2800">
                <a:solidFill>
                  <a:schemeClr val="accent1"/>
                </a:solidFill>
              </a:rPr>
              <a:t>= 7.29</a:t>
            </a:r>
            <a:endParaRPr/>
          </a:p>
          <a:p>
            <a:pPr>
              <a:defRPr/>
            </a:pPr>
            <a:r>
              <a:rPr lang="en-US" sz="2800">
                <a:solidFill>
                  <a:schemeClr val="accent1"/>
                </a:solidFill>
              </a:rPr>
              <a:t>10-12.3= (-2.3)</a:t>
            </a:r>
            <a:r>
              <a:rPr lang="en-US" sz="2800" baseline="30000">
                <a:solidFill>
                  <a:schemeClr val="accent1"/>
                </a:solidFill>
              </a:rPr>
              <a:t>2</a:t>
            </a:r>
            <a:r>
              <a:rPr lang="en-US" sz="2800">
                <a:solidFill>
                  <a:schemeClr val="accent1"/>
                </a:solidFill>
              </a:rPr>
              <a:t>= 5.29</a:t>
            </a:r>
            <a:endParaRPr/>
          </a:p>
        </p:txBody>
      </p:sp>
      <p:sp>
        <p:nvSpPr>
          <p:cNvPr id="9" name="TextBox 8"/>
          <p:cNvSpPr txBox="1"/>
          <p:nvPr/>
        </p:nvSpPr>
        <p:spPr bwMode="auto">
          <a:xfrm>
            <a:off x="4746085" y="4825042"/>
            <a:ext cx="5511097" cy="17962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>
                      <m:jc m:val="centerGroup"/>
                    </m:oMathParaPr>
                    <m:oMath>
                      <m:r>
                        <m:rPr/>
                        <a:rPr lang="en-US" sz="2800" i="1">
                          <a:solidFill>
                            <a:schemeClr val="accent1"/>
                          </a:solidFill>
                          <a:latin typeface="Cambria Math"/>
                          <a:ea typeface="Cambria Math"/>
                        </a:rPr>
                        <m:t>𝜎</m:t>
                      </m:r>
                      <m:r>
                        <m:rPr/>
                        <a:rPr lang="en-US" sz="2800" i="1">
                          <a:solidFill>
                            <a:schemeClr val="accent1"/>
                          </a:solidFill>
                          <a:latin typeface="Cambria Math"/>
                          <a:ea typeface="Cambria Math"/>
                        </a:rPr>
                        <m:t>= </m:t>
                      </m:r>
                      <m:rad>
                        <m:radPr>
                          <m:degHide m:val="on"/>
                          <m:ctrlPr>
                            <a:rPr lang="en-US" sz="2800" i="1">
                              <a:solidFill>
                                <a:schemeClr val="accent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radPr>
                        <m:deg>
                          <m:r>
                            <m:rPr/>
                            <a:rPr>
                              <a:latin typeface="Cambria Math"/>
                              <a:ea typeface="Cambria Math"/>
                              <a:cs typeface="Cambria Math"/>
                            </a:rPr>
                            <m:t/>
                          </m:r>
                        </m:deg>
                        <m:e>
                          <m:f>
                            <m:fPr>
                              <m:ctrlPr>
                                <a:rPr lang="en-US" sz="2800" i="1">
                                  <a:solidFill>
                                    <a:schemeClr val="accent1"/>
                                  </a:solidFill>
                                  <a:latin typeface="Cambria Math"/>
                                  <a:ea typeface="Cambria Math"/>
                                  <a:cs typeface="Cambria Math"/>
                                </a:rPr>
                              </m:ctrlPr>
                            </m:fPr>
                            <m:num>
                              <m:r>
                                <m:rPr/>
                                <a:rPr lang="en-US" sz="2800" i="1">
                                  <a:solidFill>
                                    <a:schemeClr val="accent1"/>
                                  </a:solidFill>
                                  <a:latin typeface="Cambria Math"/>
                                  <a:ea typeface="Cambria Math"/>
                                </a:rPr>
                                <m:t>0.09+7.29+5.29</m:t>
                              </m:r>
                            </m:num>
                            <m:den>
                              <m:r>
                                <m:rPr/>
                                <a:rPr lang="en-US" sz="2800" i="1">
                                  <a:solidFill>
                                    <a:schemeClr val="accent1"/>
                                  </a:solidFill>
                                  <a:latin typeface="Cambria Math"/>
                                  <a:ea typeface="Cambria Math"/>
                                </a:rPr>
                                <m:t>3</m:t>
                              </m:r>
                            </m:den>
                          </m:f>
                        </m:e>
                      </m:rad>
                    </m:oMath>
                  </m:oMathPara>
                </a14:m>
              </mc:Choice>
              <mc:Fallback/>
            </mc:AlternateContent>
            <a:endParaRPr lang="en-US" sz="2800">
              <a:solidFill>
                <a:schemeClr val="accent1"/>
              </a:solidFill>
            </a:endParaRPr>
          </a:p>
          <a:p>
            <a:pPr>
              <a:defRPr/>
            </a:pPr>
            <a:r>
              <a:rPr lang="en-US" sz="2800">
                <a:solidFill>
                  <a:schemeClr val="accent1"/>
                </a:solidFill>
              </a:rPr>
              <a:t>	    </a:t>
            </a:r>
            <a:r>
              <a:rPr lang="el-GR" sz="2800">
                <a:solidFill>
                  <a:schemeClr val="accent1"/>
                </a:solidFill>
              </a:rPr>
              <a:t>σ</a:t>
            </a:r>
            <a:r>
              <a:rPr lang="en-US" sz="2800">
                <a:solidFill>
                  <a:schemeClr val="accent1"/>
                </a:solidFill>
              </a:rPr>
              <a:t> = 2.05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657224" y="499533"/>
            <a:ext cx="10772775" cy="1011215"/>
          </a:xfrm>
        </p:spPr>
        <p:txBody>
          <a:bodyPr/>
          <a:lstStyle/>
          <a:p>
            <a:pPr>
              <a:defRPr/>
            </a:pPr>
            <a:r>
              <a:rPr lang="en-US">
                <a:latin typeface="Arial"/>
                <a:cs typeface="Arial"/>
              </a:rPr>
              <a:t>Standard Error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auto">
          <a:xfrm>
            <a:off x="657224" y="1595095"/>
            <a:ext cx="10753725" cy="3766185"/>
          </a:xfrm>
        </p:spPr>
        <p:txBody>
          <a:bodyPr>
            <a:normAutofit lnSpcReduction="10000"/>
          </a:bodyPr>
          <a:lstStyle/>
          <a:p>
            <a:pPr marL="0" indent="0">
              <a:buNone/>
              <a:defRPr/>
            </a:pPr>
            <a:r>
              <a:rPr lang="en-US" sz="3200"/>
              <a:t>Measures the standard deviation of a sample mean relative to the sample size. It is calculated as the standard deviation divided by the square root of the sample size (</a:t>
            </a:r>
            <a:r>
              <a:rPr lang="en-US" sz="3200" i="1"/>
              <a:t>n</a:t>
            </a:r>
            <a:r>
              <a:rPr lang="en-US" sz="3200"/>
              <a:t>). </a:t>
            </a:r>
            <a:endParaRPr/>
          </a:p>
          <a:p>
            <a:pPr marL="0" indent="0">
              <a:buNone/>
              <a:defRPr/>
            </a:pPr>
            <a:endParaRPr lang="en-US" sz="3200"/>
          </a:p>
          <a:p>
            <a:pPr marL="0" indent="0">
              <a:buNone/>
              <a:defRPr/>
            </a:pP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>
                      <m:jc m:val="centerGroup"/>
                    </m:oMathParaPr>
                    <m:oMath>
                      <m:sSub>
                        <m:sSubPr>
                          <m:ctrlPr>
                            <a:rPr lang="en-US" sz="3200" i="1"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bPr>
                        <m:e>
                          <m:r>
                            <m:rPr/>
                            <a:rPr lang="en-US" sz="3200" b="0" i="1">
                              <a:latin typeface="Cambria Math"/>
                            </a:rPr>
                            <m:t>𝑆</m:t>
                          </m:r>
                        </m:e>
                        <m:sub>
                          <m:r>
                            <m:rPr/>
                            <a:rPr lang="en-US" sz="3200" b="0" i="1">
                              <a:latin typeface="Cambria Math"/>
                            </a:rPr>
                            <m:t>𝑒</m:t>
                          </m:r>
                        </m:sub>
                      </m:sSub>
                      <m:r>
                        <m:rPr/>
                        <a:rPr lang="en-US" sz="3200" b="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3200" b="0" i="1"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fPr>
                        <m:num>
                          <m:r>
                            <m:rPr/>
                            <a:rPr lang="en-US" sz="3200" b="0" i="1">
                              <a:latin typeface="Cambria Math"/>
                              <a:ea typeface="Cambria Math"/>
                            </a:rPr>
                            <m:t>𝜎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3200" b="0" i="1">
                                  <a:latin typeface="Cambria Math"/>
                                  <a:ea typeface="Cambria Math"/>
                                  <a:cs typeface="Cambria Math"/>
                                </a:rPr>
                              </m:ctrlPr>
                            </m:radPr>
                            <m:deg>
                              <m:r>
                                <m:rPr/>
                                <a:rPr>
                                  <a:latin typeface="Cambria Math"/>
                                  <a:ea typeface="Cambria Math"/>
                                  <a:cs typeface="Cambria Math"/>
                                </a:rPr>
                                <m:t/>
                              </m:r>
                            </m:deg>
                            <m:e>
                              <m:r>
                                <m:rPr/>
                                <a:rPr lang="en-US" sz="3200" b="0" i="1">
                                  <a:latin typeface="Cambria Math"/>
                                </a:rPr>
                                <m:t>𝑛</m:t>
                              </m:r>
                            </m:e>
                          </m:rad>
                        </m:den>
                      </m:f>
                    </m:oMath>
                  </m:oMathPara>
                </a14:m>
              </mc:Choice>
              <mc:Fallback/>
            </mc:AlternateContent>
            <a:endParaRPr lang="en-US" sz="3200"/>
          </a:p>
          <a:p>
            <a:pPr marL="0" indent="0">
              <a:buNone/>
              <a:defRPr/>
            </a:pPr>
            <a:endParaRPr lang="en-US" sz="3200"/>
          </a:p>
          <a:p>
            <a:pPr marL="0" indent="0">
              <a:buNone/>
              <a:defRPr/>
            </a:pPr>
            <a:r>
              <a:rPr lang="en-US" sz="3200"/>
              <a:t>So, for our example…</a:t>
            </a:r>
            <a:endParaRPr/>
          </a:p>
          <a:p>
            <a:pPr marL="0" indent="0">
              <a:buNone/>
              <a:defRPr/>
            </a:pPr>
            <a:endParaRPr lang="en-US"/>
          </a:p>
          <a:p>
            <a:pPr marL="0" indent="0">
              <a:buNone/>
              <a:defRPr/>
            </a:pPr>
            <a:endParaRPr lang="en-US"/>
          </a:p>
        </p:txBody>
      </p:sp>
      <p:sp>
        <p:nvSpPr>
          <p:cNvPr id="4" name="TextBox 3"/>
          <p:cNvSpPr txBox="1"/>
          <p:nvPr/>
        </p:nvSpPr>
        <p:spPr bwMode="auto">
          <a:xfrm>
            <a:off x="5234609" y="4924303"/>
            <a:ext cx="3276600" cy="14729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sSub>
                        <m:sSubPr>
                          <m:ctrlPr>
                            <a:rPr lang="en-US" sz="3600" i="1"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bPr>
                        <m:e>
                          <m:r>
                            <m:rPr/>
                            <a:rPr lang="en-US" sz="3600" i="1">
                              <a:latin typeface="Cambria Math"/>
                            </a:rPr>
                            <m:t>𝑆</m:t>
                          </m:r>
                        </m:e>
                        <m:sub>
                          <m:r>
                            <m:rPr/>
                            <a:rPr lang="en-US" sz="3600" i="1">
                              <a:latin typeface="Cambria Math"/>
                            </a:rPr>
                            <m:t>𝑒</m:t>
                          </m:r>
                        </m:sub>
                      </m:sSub>
                    </m:oMath>
                  </m:oMathPara>
                </a14:m>
              </mc:Choice>
              <mc:Fallback/>
            </mc:AlternateContent>
            <a:r>
              <a:rPr lang="en-US" sz="3600"/>
              <a:t>= </a:t>
            </a: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f>
                        <m:fPr>
                          <m:ctrlPr>
                            <a:rPr lang="en-US" sz="3600" i="1"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fPr>
                        <m:num>
                          <m:r>
                            <m:rPr/>
                            <a:rPr lang="en-US" sz="3600" i="1">
                              <a:latin typeface="Cambria Math"/>
                            </a:rPr>
                            <m:t>2.05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3600" i="1">
                                  <a:latin typeface="Cambria Math"/>
                                  <a:ea typeface="Cambria Math"/>
                                  <a:cs typeface="Cambria Math"/>
                                </a:rPr>
                              </m:ctrlPr>
                            </m:radPr>
                            <m:deg>
                              <m:r>
                                <m:rPr/>
                                <a:rPr>
                                  <a:latin typeface="Cambria Math"/>
                                  <a:ea typeface="Cambria Math"/>
                                  <a:cs typeface="Cambria Math"/>
                                </a:rPr>
                                <m:t/>
                              </m:r>
                            </m:deg>
                            <m:e>
                              <m:r>
                                <m:rPr/>
                                <a:rPr lang="en-US" sz="3600" i="1">
                                  <a:latin typeface="Cambria Math"/>
                                </a:rPr>
                                <m:t>3</m:t>
                              </m:r>
                            </m:e>
                          </m:rad>
                        </m:den>
                      </m:f>
                    </m:oMath>
                  </m:oMathPara>
                </a14:m>
              </mc:Choice>
              <mc:Fallback/>
            </mc:AlternateContent>
            <a:endParaRPr lang="en-US" sz="3600"/>
          </a:p>
          <a:p>
            <a:pPr>
              <a:defRPr/>
            </a:pPr>
            <a:r>
              <a:rPr lang="en-US" sz="3600"/>
              <a:t>    = 1.18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Confidence Intervals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auto"/>
        <p:txBody>
          <a:bodyPr>
            <a:normAutofit fontScale="92500" lnSpcReduction="20000"/>
          </a:bodyPr>
          <a:lstStyle/>
          <a:p>
            <a:pPr>
              <a:defRPr/>
            </a:pPr>
            <a:r>
              <a:rPr lang="en-US" sz="3200"/>
              <a:t>Used to indicate the reliability of measurements. </a:t>
            </a:r>
            <a:endParaRPr/>
          </a:p>
          <a:p>
            <a:pPr marL="0" lvl="2" indent="0">
              <a:buNone/>
              <a:defRPr/>
            </a:pPr>
            <a:endParaRPr lang="en-US" sz="2850"/>
          </a:p>
          <a:p>
            <a:pPr>
              <a:defRPr/>
            </a:pPr>
            <a:endParaRPr lang="en-US" sz="3200"/>
          </a:p>
          <a:p>
            <a:pPr marL="0" indent="0">
              <a:buNone/>
              <a:defRPr/>
            </a:pPr>
            <a:r>
              <a:rPr lang="en-US" sz="3200"/>
              <a:t>Where z is a statistical value of the desired level of confidence. In this class we are generally concerned with 95% confidence intervals. </a:t>
            </a:r>
            <a:endParaRPr/>
          </a:p>
          <a:p>
            <a:pPr>
              <a:defRPr/>
            </a:pPr>
            <a:endParaRPr lang="en-US" sz="3200"/>
          </a:p>
          <a:p>
            <a:pPr>
              <a:defRPr/>
            </a:pPr>
            <a:r>
              <a:rPr lang="en-US" sz="3200"/>
              <a:t>With 95% confidence intervals we can be 95% sure that the actual mean for a population lies within the upper and lower bounds of the interval. </a:t>
            </a:r>
            <a:endParaRPr/>
          </a:p>
        </p:txBody>
      </p:sp>
      <p:sp>
        <p:nvSpPr>
          <p:cNvPr id="4" name="TextBox 3"/>
          <p:cNvSpPr txBox="1"/>
          <p:nvPr/>
        </p:nvSpPr>
        <p:spPr bwMode="auto">
          <a:xfrm>
            <a:off x="1923810" y="2478422"/>
            <a:ext cx="85122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2800">
                <a:solidFill>
                  <a:schemeClr val="accent1"/>
                </a:solidFill>
              </a:rPr>
              <a:t>Interval = Mean ± z ∙ Standard Error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4340" name="Picture 4" descr="Barplot with error bars – the R Graph Gallery"/>
          <p:cNvPicPr>
            <a:picLocks noChangeAspect="1" noChangeArrowheads="1"/>
          </p:cNvPicPr>
          <p:nvPr/>
        </p:nvPicPr>
        <p:blipFill>
          <a:blip r:embed="rId3"/>
          <a:stretch/>
        </p:blipFill>
        <p:spPr bwMode="auto">
          <a:xfrm>
            <a:off x="6053518" y="680803"/>
            <a:ext cx="6072266" cy="6072266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522345" y="385901"/>
            <a:ext cx="10772775" cy="1106592"/>
          </a:xfrm>
        </p:spPr>
        <p:txBody>
          <a:bodyPr/>
          <a:lstStyle/>
          <a:p>
            <a:pPr>
              <a:defRPr/>
            </a:pPr>
            <a:r>
              <a:rPr lang="en-US"/>
              <a:t>Statistical Significance from CI</a:t>
            </a:r>
            <a:endParaRPr/>
          </a:p>
        </p:txBody>
      </p:sp>
      <p:sp>
        <p:nvSpPr>
          <p:cNvPr id="6" name="Content Placeholder 2"/>
          <p:cNvSpPr txBox="1"/>
          <p:nvPr/>
        </p:nvSpPr>
        <p:spPr bwMode="auto">
          <a:xfrm>
            <a:off x="676657" y="1618938"/>
            <a:ext cx="5652405" cy="482683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79488" indent="-79488" algn="l" defTabSz="794883">
              <a:lnSpc>
                <a:spcPct val="85000"/>
              </a:lnSpc>
              <a:spcBef>
                <a:spcPts val="1130"/>
              </a:spcBef>
              <a:buFont typeface="Arial"/>
              <a:buChar char=" "/>
              <a:defRPr sz="21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02056" indent="-298082" algn="l" defTabSz="794883">
              <a:lnSpc>
                <a:spcPct val="85000"/>
              </a:lnSpc>
              <a:spcBef>
                <a:spcPts val="522"/>
              </a:spcBef>
              <a:buFont typeface="Arial"/>
              <a:buChar char=" "/>
              <a:defRPr sz="21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76930" indent="-476930" algn="l" defTabSz="794883">
              <a:lnSpc>
                <a:spcPct val="85000"/>
              </a:lnSpc>
              <a:spcBef>
                <a:spcPts val="522"/>
              </a:spcBef>
              <a:buFont typeface="Arial"/>
              <a:buChar char=" "/>
              <a:defRPr sz="1750" i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15395" indent="-715395" algn="l" defTabSz="794883">
              <a:lnSpc>
                <a:spcPct val="85000"/>
              </a:lnSpc>
              <a:spcBef>
                <a:spcPts val="522"/>
              </a:spcBef>
              <a:buFont typeface="Arial"/>
              <a:buChar char=" "/>
              <a:defRPr sz="155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53860" indent="-953860" algn="l" defTabSz="794883">
              <a:lnSpc>
                <a:spcPct val="85000"/>
              </a:lnSpc>
              <a:spcBef>
                <a:spcPts val="522"/>
              </a:spcBef>
              <a:buFont typeface="Arial"/>
              <a:buChar char=" "/>
              <a:defRPr sz="155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043154" indent="-198721" algn="l" defTabSz="794883">
              <a:lnSpc>
                <a:spcPct val="85000"/>
              </a:lnSpc>
              <a:spcBef>
                <a:spcPts val="522"/>
              </a:spcBef>
              <a:buFont typeface="Arial"/>
              <a:buChar char=" "/>
              <a:defRPr sz="155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17013" indent="-198721" algn="l" defTabSz="794883">
              <a:lnSpc>
                <a:spcPct val="85000"/>
              </a:lnSpc>
              <a:spcBef>
                <a:spcPts val="522"/>
              </a:spcBef>
              <a:buFont typeface="Arial"/>
              <a:buChar char=" "/>
              <a:defRPr sz="155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390872" indent="-198721" algn="l" defTabSz="794883">
              <a:lnSpc>
                <a:spcPct val="85000"/>
              </a:lnSpc>
              <a:spcBef>
                <a:spcPts val="522"/>
              </a:spcBef>
              <a:buFont typeface="Arial"/>
              <a:buChar char=" "/>
              <a:defRPr sz="155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564731" indent="-198721" algn="l" defTabSz="794883">
              <a:lnSpc>
                <a:spcPct val="85000"/>
              </a:lnSpc>
              <a:spcBef>
                <a:spcPts val="522"/>
              </a:spcBef>
              <a:buFont typeface="Arial"/>
              <a:buChar char=" "/>
              <a:defRPr sz="155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3600"/>
              <a:t>Allow us to test our hypothesis. </a:t>
            </a:r>
            <a:endParaRPr/>
          </a:p>
          <a:p>
            <a:pPr>
              <a:defRPr/>
            </a:pPr>
            <a:endParaRPr lang="en-US" sz="3600"/>
          </a:p>
          <a:p>
            <a:pPr>
              <a:defRPr/>
            </a:pPr>
            <a:r>
              <a:rPr lang="en-US" sz="3600">
                <a:solidFill>
                  <a:schemeClr val="tx1"/>
                </a:solidFill>
              </a:rPr>
              <a:t>Not Significant</a:t>
            </a:r>
            <a:endParaRPr/>
          </a:p>
          <a:p>
            <a:pPr lvl="1">
              <a:defRPr/>
            </a:pPr>
            <a:r>
              <a:rPr lang="en-US" sz="2800">
                <a:solidFill>
                  <a:schemeClr val="tx1"/>
                </a:solidFill>
              </a:rPr>
              <a:t>Means and CIs overlap</a:t>
            </a:r>
            <a:endParaRPr/>
          </a:p>
          <a:p>
            <a:pPr>
              <a:defRPr/>
            </a:pPr>
            <a:endParaRPr lang="en-US" sz="3600"/>
          </a:p>
          <a:p>
            <a:pPr>
              <a:defRPr/>
            </a:pPr>
            <a:r>
              <a:rPr lang="en-US" sz="3600"/>
              <a:t>Suggestive Significance</a:t>
            </a:r>
            <a:endParaRPr/>
          </a:p>
          <a:p>
            <a:pPr lvl="1">
              <a:defRPr/>
            </a:pPr>
            <a:r>
              <a:rPr lang="en-US" sz="2800"/>
              <a:t>CIs overlap, means do not</a:t>
            </a:r>
            <a:endParaRPr/>
          </a:p>
          <a:p>
            <a:pPr>
              <a:defRPr/>
            </a:pPr>
            <a:endParaRPr lang="en-US" sz="3600"/>
          </a:p>
          <a:p>
            <a:pPr>
              <a:defRPr/>
            </a:pPr>
            <a:r>
              <a:rPr lang="en-US" sz="3600"/>
              <a:t>Statistically Significant</a:t>
            </a:r>
            <a:endParaRPr/>
          </a:p>
          <a:p>
            <a:pPr lvl="1">
              <a:defRPr/>
            </a:pPr>
            <a:r>
              <a:rPr lang="en-US" sz="2800"/>
              <a:t>Neither means or CIs overlap</a:t>
            </a:r>
            <a:endParaRPr lang="en-US" sz="280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4340" name="Picture 4" descr="Barplot with error bars – the R Graph Gallery"/>
          <p:cNvPicPr>
            <a:picLocks noChangeAspect="1" noChangeArrowheads="1"/>
          </p:cNvPicPr>
          <p:nvPr/>
        </p:nvPicPr>
        <p:blipFill>
          <a:blip r:embed="rId3"/>
          <a:stretch/>
        </p:blipFill>
        <p:spPr bwMode="auto">
          <a:xfrm>
            <a:off x="6053518" y="680803"/>
            <a:ext cx="6072266" cy="6072266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522345" y="385901"/>
            <a:ext cx="10772775" cy="1106592"/>
          </a:xfrm>
        </p:spPr>
        <p:txBody>
          <a:bodyPr/>
          <a:lstStyle/>
          <a:p>
            <a:pPr>
              <a:defRPr/>
            </a:pPr>
            <a:r>
              <a:rPr lang="en-US"/>
              <a:t>Statistical Significance from CI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auto">
          <a:xfrm>
            <a:off x="676657" y="1618938"/>
            <a:ext cx="5652405" cy="4826832"/>
          </a:xfrm>
        </p:spPr>
        <p:txBody>
          <a:bodyPr>
            <a:normAutofit fontScale="92500" lnSpcReduction="10000"/>
          </a:bodyPr>
          <a:lstStyle/>
          <a:p>
            <a:pPr>
              <a:defRPr/>
            </a:pPr>
            <a:r>
              <a:rPr lang="en-US" sz="3600"/>
              <a:t>Allow us to test our hypothesis. </a:t>
            </a:r>
            <a:endParaRPr/>
          </a:p>
          <a:p>
            <a:pPr>
              <a:defRPr/>
            </a:pPr>
            <a:endParaRPr lang="en-US" sz="3600"/>
          </a:p>
          <a:p>
            <a:pPr>
              <a:defRPr/>
            </a:pPr>
            <a:r>
              <a:rPr lang="en-US" sz="3600">
                <a:solidFill>
                  <a:schemeClr val="tx1"/>
                </a:solidFill>
              </a:rPr>
              <a:t>Not Significant</a:t>
            </a:r>
            <a:endParaRPr/>
          </a:p>
          <a:p>
            <a:pPr lvl="1">
              <a:defRPr/>
            </a:pPr>
            <a:r>
              <a:rPr lang="en-US" sz="2800">
                <a:solidFill>
                  <a:schemeClr val="tx1"/>
                </a:solidFill>
              </a:rPr>
              <a:t>Means and CIs overlap</a:t>
            </a:r>
            <a:endParaRPr/>
          </a:p>
          <a:p>
            <a:pPr>
              <a:defRPr/>
            </a:pPr>
            <a:endParaRPr lang="en-US" sz="3600"/>
          </a:p>
          <a:p>
            <a:pPr>
              <a:defRPr/>
            </a:pPr>
            <a:r>
              <a:rPr lang="en-US" sz="3600"/>
              <a:t>Suggestive Significance</a:t>
            </a:r>
            <a:endParaRPr/>
          </a:p>
          <a:p>
            <a:pPr lvl="1">
              <a:defRPr/>
            </a:pPr>
            <a:r>
              <a:rPr lang="en-US" sz="2800"/>
              <a:t>CIs overlap, means do not</a:t>
            </a:r>
            <a:endParaRPr/>
          </a:p>
          <a:p>
            <a:pPr>
              <a:defRPr/>
            </a:pPr>
            <a:endParaRPr lang="en-US" sz="3600"/>
          </a:p>
          <a:p>
            <a:pPr>
              <a:defRPr/>
            </a:pPr>
            <a:r>
              <a:rPr lang="en-US" sz="3600"/>
              <a:t>Statistically Significant</a:t>
            </a:r>
            <a:endParaRPr/>
          </a:p>
          <a:p>
            <a:pPr lvl="1">
              <a:defRPr/>
            </a:pPr>
            <a:r>
              <a:rPr lang="en-US" sz="2800"/>
              <a:t>Neither means or CIs overlap</a:t>
            </a:r>
            <a:endParaRPr/>
          </a:p>
        </p:txBody>
      </p:sp>
      <p:cxnSp>
        <p:nvCxnSpPr>
          <p:cNvPr id="7" name="Straight Connector 6"/>
          <p:cNvCxnSpPr>
            <a:cxnSpLocks/>
          </p:cNvCxnSpPr>
          <p:nvPr/>
        </p:nvCxnSpPr>
        <p:spPr bwMode="auto">
          <a:xfrm flipH="1">
            <a:off x="8484433" y="931889"/>
            <a:ext cx="2945948" cy="0"/>
          </a:xfrm>
          <a:prstGeom prst="line">
            <a:avLst/>
          </a:prstGeom>
          <a:ln w="57150"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cxnSpLocks/>
          </p:cNvCxnSpPr>
          <p:nvPr/>
        </p:nvCxnSpPr>
        <p:spPr bwMode="auto">
          <a:xfrm flipH="1">
            <a:off x="7450111" y="3287843"/>
            <a:ext cx="3980270" cy="0"/>
          </a:xfrm>
          <a:prstGeom prst="line">
            <a:avLst/>
          </a:prstGeom>
          <a:ln w="57150"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cxnSpLocks/>
          </p:cNvCxnSpPr>
          <p:nvPr/>
        </p:nvCxnSpPr>
        <p:spPr bwMode="auto">
          <a:xfrm flipH="1">
            <a:off x="7919286" y="2678241"/>
            <a:ext cx="3511095" cy="0"/>
          </a:xfrm>
          <a:prstGeom prst="line">
            <a:avLst/>
          </a:prstGeom>
          <a:ln w="57150">
            <a:solidFill>
              <a:srgbClr val="FFC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cxnSpLocks/>
          </p:cNvCxnSpPr>
          <p:nvPr/>
        </p:nvCxnSpPr>
        <p:spPr bwMode="auto">
          <a:xfrm>
            <a:off x="11430381" y="931889"/>
            <a:ext cx="0" cy="235595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/>
          <p:cNvSpPr/>
          <p:nvPr/>
        </p:nvSpPr>
        <p:spPr bwMode="auto">
          <a:xfrm>
            <a:off x="11357629" y="2008682"/>
            <a:ext cx="135261" cy="170859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4340" name="Picture 4" descr="Barplot with error bars – the R Graph Gallery"/>
          <p:cNvPicPr>
            <a:picLocks noChangeAspect="1" noChangeArrowheads="1"/>
          </p:cNvPicPr>
          <p:nvPr/>
        </p:nvPicPr>
        <p:blipFill>
          <a:blip r:embed="rId3"/>
          <a:stretch/>
        </p:blipFill>
        <p:spPr bwMode="auto">
          <a:xfrm>
            <a:off x="6053518" y="680803"/>
            <a:ext cx="6072266" cy="6072266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522345" y="385901"/>
            <a:ext cx="10772775" cy="1106592"/>
          </a:xfrm>
        </p:spPr>
        <p:txBody>
          <a:bodyPr/>
          <a:lstStyle/>
          <a:p>
            <a:pPr>
              <a:defRPr/>
            </a:pPr>
            <a:r>
              <a:rPr lang="en-US"/>
              <a:t>Statistical Significance from CI</a:t>
            </a:r>
            <a:endParaRPr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 bwMode="auto">
          <a:xfrm>
            <a:off x="676657" y="1618938"/>
            <a:ext cx="5652405" cy="4826832"/>
          </a:xfrm>
        </p:spPr>
        <p:txBody>
          <a:bodyPr>
            <a:normAutofit fontScale="92500" lnSpcReduction="10000"/>
          </a:bodyPr>
          <a:lstStyle/>
          <a:p>
            <a:pPr>
              <a:defRPr/>
            </a:pPr>
            <a:r>
              <a:rPr lang="en-US" sz="3600"/>
              <a:t>Allow us to test our hypothesis. </a:t>
            </a:r>
            <a:endParaRPr/>
          </a:p>
          <a:p>
            <a:pPr>
              <a:defRPr/>
            </a:pPr>
            <a:endParaRPr lang="en-US" sz="3600"/>
          </a:p>
          <a:p>
            <a:pPr>
              <a:defRPr/>
            </a:pPr>
            <a:r>
              <a:rPr lang="en-US" sz="3600">
                <a:solidFill>
                  <a:schemeClr val="accent1"/>
                </a:solidFill>
              </a:rPr>
              <a:t>Not Significant</a:t>
            </a:r>
            <a:endParaRPr/>
          </a:p>
          <a:p>
            <a:pPr lvl="1">
              <a:defRPr/>
            </a:pPr>
            <a:r>
              <a:rPr lang="en-US" sz="2800">
                <a:solidFill>
                  <a:schemeClr val="accent1"/>
                </a:solidFill>
              </a:rPr>
              <a:t>Means and CIs overlap</a:t>
            </a:r>
            <a:endParaRPr/>
          </a:p>
          <a:p>
            <a:pPr>
              <a:defRPr/>
            </a:pPr>
            <a:endParaRPr lang="en-US" sz="3600"/>
          </a:p>
          <a:p>
            <a:pPr>
              <a:defRPr/>
            </a:pPr>
            <a:r>
              <a:rPr lang="en-US" sz="3600"/>
              <a:t>Suggestive Significance</a:t>
            </a:r>
            <a:endParaRPr/>
          </a:p>
          <a:p>
            <a:pPr lvl="1">
              <a:defRPr/>
            </a:pPr>
            <a:r>
              <a:rPr lang="en-US" sz="2800"/>
              <a:t>CIs overlap, means do not</a:t>
            </a:r>
            <a:endParaRPr/>
          </a:p>
          <a:p>
            <a:pPr>
              <a:defRPr/>
            </a:pPr>
            <a:endParaRPr lang="en-US" sz="3600"/>
          </a:p>
          <a:p>
            <a:pPr>
              <a:defRPr/>
            </a:pPr>
            <a:r>
              <a:rPr lang="en-US" sz="3600"/>
              <a:t>Statistically Significant</a:t>
            </a:r>
            <a:endParaRPr/>
          </a:p>
          <a:p>
            <a:pPr lvl="1">
              <a:defRPr/>
            </a:pPr>
            <a:r>
              <a:rPr lang="en-US" sz="2800"/>
              <a:t>Neither means or CIs overlap</a:t>
            </a:r>
            <a:endParaRPr/>
          </a:p>
        </p:txBody>
      </p:sp>
      <p:cxnSp>
        <p:nvCxnSpPr>
          <p:cNvPr id="7" name="Straight Connector 6"/>
          <p:cNvCxnSpPr>
            <a:cxnSpLocks/>
          </p:cNvCxnSpPr>
          <p:nvPr/>
        </p:nvCxnSpPr>
        <p:spPr bwMode="auto">
          <a:xfrm flipH="1">
            <a:off x="8484433" y="931889"/>
            <a:ext cx="2945948" cy="0"/>
          </a:xfrm>
          <a:prstGeom prst="line">
            <a:avLst/>
          </a:prstGeom>
          <a:ln w="57150"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cxnSpLocks/>
          </p:cNvCxnSpPr>
          <p:nvPr/>
        </p:nvCxnSpPr>
        <p:spPr bwMode="auto">
          <a:xfrm flipH="1">
            <a:off x="7450111" y="3287843"/>
            <a:ext cx="3980270" cy="0"/>
          </a:xfrm>
          <a:prstGeom prst="line">
            <a:avLst/>
          </a:prstGeom>
          <a:ln w="57150"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cxnSpLocks/>
          </p:cNvCxnSpPr>
          <p:nvPr/>
        </p:nvCxnSpPr>
        <p:spPr bwMode="auto">
          <a:xfrm flipH="1">
            <a:off x="7919286" y="2678241"/>
            <a:ext cx="3511095" cy="0"/>
          </a:xfrm>
          <a:prstGeom prst="line">
            <a:avLst/>
          </a:prstGeom>
          <a:ln w="57150">
            <a:solidFill>
              <a:srgbClr val="FFC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cxnSpLocks/>
          </p:cNvCxnSpPr>
          <p:nvPr/>
        </p:nvCxnSpPr>
        <p:spPr bwMode="auto">
          <a:xfrm>
            <a:off x="11430381" y="931889"/>
            <a:ext cx="0" cy="235595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/>
          <p:cNvSpPr/>
          <p:nvPr/>
        </p:nvSpPr>
        <p:spPr bwMode="auto">
          <a:xfrm>
            <a:off x="11357629" y="2008682"/>
            <a:ext cx="135261" cy="170859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" name="Star: 5 Points 9"/>
          <p:cNvSpPr/>
          <p:nvPr/>
        </p:nvSpPr>
        <p:spPr bwMode="auto">
          <a:xfrm>
            <a:off x="7427625" y="2113621"/>
            <a:ext cx="1034322" cy="100281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369758" y="361713"/>
            <a:ext cx="4539957" cy="92390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/>
              <a:t>Lab roadmap 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auto">
          <a:xfrm>
            <a:off x="440873" y="1286632"/>
            <a:ext cx="8599217" cy="5360691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  <a:defRPr/>
            </a:pPr>
            <a:r>
              <a:rPr lang="en-US" sz="3250">
                <a:solidFill>
                  <a:schemeClr val="accent5"/>
                </a:solidFill>
                <a:latin typeface="Copperplate Gothic Light"/>
              </a:rPr>
              <a:t>YOU ARE HERE:</a:t>
            </a:r>
            <a:endParaRPr/>
          </a:p>
          <a:p>
            <a:pPr marL="0" indent="0">
              <a:spcBef>
                <a:spcPts val="0"/>
              </a:spcBef>
              <a:buNone/>
              <a:defRPr/>
            </a:pPr>
            <a:r>
              <a:rPr lang="en-US" sz="3250">
                <a:solidFill>
                  <a:schemeClr val="tx1"/>
                </a:solidFill>
              </a:rPr>
              <a:t>Data analysis and </a:t>
            </a:r>
            <a:br>
              <a:rPr lang="en-US" sz="3250">
                <a:solidFill>
                  <a:schemeClr val="tx1"/>
                </a:solidFill>
              </a:rPr>
            </a:br>
            <a:r>
              <a:rPr lang="en-US" sz="3250">
                <a:solidFill>
                  <a:schemeClr val="tx1"/>
                </a:solidFill>
              </a:rPr>
              <a:t>science communication</a:t>
            </a:r>
            <a:br>
              <a:rPr lang="en-US" sz="3250">
                <a:solidFill>
                  <a:schemeClr val="accent4"/>
                </a:solidFill>
              </a:rPr>
            </a:br>
            <a:br>
              <a:rPr lang="en-US" sz="3250">
                <a:solidFill>
                  <a:schemeClr val="accent4"/>
                </a:solidFill>
              </a:rPr>
            </a:br>
            <a:r>
              <a:rPr lang="en-US" sz="3200">
                <a:solidFill>
                  <a:schemeClr val="accent5"/>
                </a:solidFill>
              </a:rPr>
              <a:t>DUE TODAY</a:t>
            </a:r>
            <a:endParaRPr/>
          </a:p>
          <a:p>
            <a:pPr marL="0" indent="0">
              <a:spcBef>
                <a:spcPts val="0"/>
              </a:spcBef>
              <a:buNone/>
              <a:defRPr/>
            </a:pPr>
            <a:r>
              <a:rPr lang="en-US" sz="3250">
                <a:solidFill>
                  <a:schemeClr val="tx1"/>
                </a:solidFill>
              </a:rPr>
              <a:t>Lab 7 pre-lab</a:t>
            </a:r>
            <a:endParaRPr lang="en-US" sz="3250">
              <a:solidFill>
                <a:schemeClr val="tx1"/>
              </a:solidFill>
            </a:endParaRPr>
          </a:p>
          <a:p>
            <a:pPr marL="0" indent="0">
              <a:spcBef>
                <a:spcPts val="0"/>
              </a:spcBef>
              <a:buNone/>
              <a:defRPr/>
            </a:pPr>
            <a:endParaRPr lang="en-US" sz="3250">
              <a:solidFill>
                <a:schemeClr val="tx1"/>
              </a:solidFill>
            </a:endParaRPr>
          </a:p>
          <a:p>
            <a:pPr marL="0" indent="0">
              <a:spcBef>
                <a:spcPts val="0"/>
              </a:spcBef>
              <a:buNone/>
              <a:defRPr/>
            </a:pPr>
            <a:r>
              <a:rPr lang="en-US" sz="3200">
                <a:solidFill>
                  <a:schemeClr val="accent5"/>
                </a:solidFill>
              </a:rPr>
              <a:t>DUE WEEK 9</a:t>
            </a:r>
            <a:endParaRPr/>
          </a:p>
          <a:p>
            <a:pPr marL="0" indent="0">
              <a:spcBef>
                <a:spcPts val="0"/>
              </a:spcBef>
              <a:buNone/>
              <a:defRPr/>
            </a:pPr>
            <a:r>
              <a:rPr lang="en-US" sz="3200">
                <a:solidFill>
                  <a:srgbClr val="212121"/>
                </a:solidFill>
              </a:rPr>
              <a:t>Group presentations (one per group)</a:t>
            </a:r>
            <a:br>
              <a:rPr lang="en-US" sz="3200">
                <a:solidFill>
                  <a:srgbClr val="212121"/>
                </a:solidFill>
              </a:rPr>
            </a:br>
            <a:r>
              <a:rPr lang="en-US" sz="3200">
                <a:solidFill>
                  <a:srgbClr val="212121"/>
                </a:solidFill>
              </a:rPr>
              <a:t>Individual final project 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4340" name="Picture 4" descr="Barplot with error bars – the R Graph Gallery"/>
          <p:cNvPicPr>
            <a:picLocks noChangeAspect="1" noChangeArrowheads="1"/>
          </p:cNvPicPr>
          <p:nvPr/>
        </p:nvPicPr>
        <p:blipFill>
          <a:blip r:embed="rId3"/>
          <a:stretch/>
        </p:blipFill>
        <p:spPr bwMode="auto">
          <a:xfrm>
            <a:off x="6053518" y="680803"/>
            <a:ext cx="6072266" cy="6072266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522345" y="385901"/>
            <a:ext cx="10772775" cy="1106592"/>
          </a:xfrm>
        </p:spPr>
        <p:txBody>
          <a:bodyPr/>
          <a:lstStyle/>
          <a:p>
            <a:pPr>
              <a:defRPr/>
            </a:pPr>
            <a:r>
              <a:rPr lang="en-US"/>
              <a:t>Statistical Significance from CI</a:t>
            </a:r>
            <a:endParaRPr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 bwMode="auto">
          <a:xfrm>
            <a:off x="676657" y="1618938"/>
            <a:ext cx="5652405" cy="4826832"/>
          </a:xfrm>
        </p:spPr>
        <p:txBody>
          <a:bodyPr>
            <a:normAutofit fontScale="92500" lnSpcReduction="10000"/>
          </a:bodyPr>
          <a:lstStyle/>
          <a:p>
            <a:pPr>
              <a:defRPr/>
            </a:pPr>
            <a:r>
              <a:rPr lang="en-US" sz="3600"/>
              <a:t>Allow us to test our hypothesis. </a:t>
            </a:r>
            <a:endParaRPr/>
          </a:p>
          <a:p>
            <a:pPr>
              <a:defRPr/>
            </a:pPr>
            <a:endParaRPr lang="en-US" sz="3600"/>
          </a:p>
          <a:p>
            <a:pPr>
              <a:defRPr/>
            </a:pPr>
            <a:r>
              <a:rPr lang="en-US" sz="3600">
                <a:solidFill>
                  <a:schemeClr val="tx1"/>
                </a:solidFill>
              </a:rPr>
              <a:t>Not Significant</a:t>
            </a:r>
            <a:endParaRPr/>
          </a:p>
          <a:p>
            <a:pPr lvl="1">
              <a:defRPr/>
            </a:pPr>
            <a:r>
              <a:rPr lang="en-US" sz="2800">
                <a:solidFill>
                  <a:schemeClr val="tx1"/>
                </a:solidFill>
              </a:rPr>
              <a:t>Means and CIs overlap</a:t>
            </a:r>
            <a:endParaRPr/>
          </a:p>
          <a:p>
            <a:pPr>
              <a:defRPr/>
            </a:pPr>
            <a:endParaRPr lang="en-US" sz="3600"/>
          </a:p>
          <a:p>
            <a:pPr>
              <a:defRPr/>
            </a:pPr>
            <a:r>
              <a:rPr lang="en-US" sz="3600"/>
              <a:t>Suggestive Significance</a:t>
            </a:r>
            <a:endParaRPr/>
          </a:p>
          <a:p>
            <a:pPr lvl="1">
              <a:defRPr/>
            </a:pPr>
            <a:r>
              <a:rPr lang="en-US" sz="2800"/>
              <a:t>CIs overlap, means do not</a:t>
            </a:r>
            <a:endParaRPr/>
          </a:p>
          <a:p>
            <a:pPr>
              <a:defRPr/>
            </a:pPr>
            <a:endParaRPr lang="en-US" sz="3600"/>
          </a:p>
          <a:p>
            <a:pPr>
              <a:defRPr/>
            </a:pPr>
            <a:r>
              <a:rPr lang="en-US" sz="3600"/>
              <a:t>Statistically Significant</a:t>
            </a:r>
            <a:endParaRPr/>
          </a:p>
          <a:p>
            <a:pPr lvl="1">
              <a:defRPr/>
            </a:pPr>
            <a:r>
              <a:rPr lang="en-US" sz="2800"/>
              <a:t>Neither means or CIs overlap</a:t>
            </a:r>
            <a:endParaRPr/>
          </a:p>
        </p:txBody>
      </p:sp>
      <p:cxnSp>
        <p:nvCxnSpPr>
          <p:cNvPr id="7" name="Straight Connector 6"/>
          <p:cNvCxnSpPr>
            <a:cxnSpLocks/>
          </p:cNvCxnSpPr>
          <p:nvPr/>
        </p:nvCxnSpPr>
        <p:spPr bwMode="auto">
          <a:xfrm flipH="1">
            <a:off x="9089651" y="941697"/>
            <a:ext cx="2340730" cy="0"/>
          </a:xfrm>
          <a:prstGeom prst="line">
            <a:avLst/>
          </a:prstGeom>
          <a:ln w="57150"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cxnSpLocks/>
          </p:cNvCxnSpPr>
          <p:nvPr/>
        </p:nvCxnSpPr>
        <p:spPr bwMode="auto">
          <a:xfrm flipH="1">
            <a:off x="8724275" y="3287843"/>
            <a:ext cx="2706106" cy="0"/>
          </a:xfrm>
          <a:prstGeom prst="line">
            <a:avLst/>
          </a:prstGeom>
          <a:ln w="57150"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>
            <a:cxnSpLocks/>
          </p:cNvCxnSpPr>
          <p:nvPr/>
        </p:nvCxnSpPr>
        <p:spPr bwMode="auto">
          <a:xfrm flipH="1">
            <a:off x="10268261" y="5239062"/>
            <a:ext cx="1527495" cy="0"/>
          </a:xfrm>
          <a:prstGeom prst="line">
            <a:avLst/>
          </a:prstGeom>
          <a:ln w="57150">
            <a:solidFill>
              <a:srgbClr val="FFC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cxnSpLocks/>
          </p:cNvCxnSpPr>
          <p:nvPr/>
        </p:nvCxnSpPr>
        <p:spPr bwMode="auto">
          <a:xfrm flipH="1">
            <a:off x="10268261" y="4162268"/>
            <a:ext cx="1527495" cy="0"/>
          </a:xfrm>
          <a:prstGeom prst="line">
            <a:avLst/>
          </a:prstGeom>
          <a:ln w="57150">
            <a:solidFill>
              <a:srgbClr val="FFC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cxnSpLocks/>
          </p:cNvCxnSpPr>
          <p:nvPr/>
        </p:nvCxnSpPr>
        <p:spPr bwMode="auto">
          <a:xfrm>
            <a:off x="11430381" y="931889"/>
            <a:ext cx="0" cy="235595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 bwMode="auto">
          <a:xfrm>
            <a:off x="11357629" y="2008682"/>
            <a:ext cx="135261" cy="170859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4340" name="Picture 4" descr="Barplot with error bars – the R Graph Gallery"/>
          <p:cNvPicPr>
            <a:picLocks noChangeAspect="1" noChangeArrowheads="1"/>
          </p:cNvPicPr>
          <p:nvPr/>
        </p:nvPicPr>
        <p:blipFill>
          <a:blip r:embed="rId3"/>
          <a:stretch/>
        </p:blipFill>
        <p:spPr bwMode="auto">
          <a:xfrm>
            <a:off x="6053518" y="680803"/>
            <a:ext cx="6072266" cy="6072266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522345" y="385901"/>
            <a:ext cx="10772775" cy="1106592"/>
          </a:xfrm>
        </p:spPr>
        <p:txBody>
          <a:bodyPr/>
          <a:lstStyle/>
          <a:p>
            <a:pPr>
              <a:defRPr/>
            </a:pPr>
            <a:r>
              <a:rPr lang="en-US"/>
              <a:t>Statistical Significance from CI</a:t>
            </a:r>
            <a:endParaRPr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 bwMode="auto">
          <a:xfrm>
            <a:off x="676657" y="1618938"/>
            <a:ext cx="5652405" cy="4826832"/>
          </a:xfrm>
        </p:spPr>
        <p:txBody>
          <a:bodyPr>
            <a:normAutofit fontScale="92500" lnSpcReduction="10000"/>
          </a:bodyPr>
          <a:lstStyle/>
          <a:p>
            <a:pPr>
              <a:defRPr/>
            </a:pPr>
            <a:r>
              <a:rPr lang="en-US" sz="3600"/>
              <a:t>Allow us to test our hypothesis. </a:t>
            </a:r>
            <a:endParaRPr/>
          </a:p>
          <a:p>
            <a:pPr>
              <a:defRPr/>
            </a:pPr>
            <a:endParaRPr lang="en-US" sz="3600"/>
          </a:p>
          <a:p>
            <a:pPr>
              <a:defRPr/>
            </a:pPr>
            <a:r>
              <a:rPr lang="en-US" sz="3600">
                <a:solidFill>
                  <a:schemeClr val="tx1"/>
                </a:solidFill>
              </a:rPr>
              <a:t>Not Significant</a:t>
            </a:r>
            <a:endParaRPr/>
          </a:p>
          <a:p>
            <a:pPr lvl="1">
              <a:defRPr/>
            </a:pPr>
            <a:r>
              <a:rPr lang="en-US" sz="2800">
                <a:solidFill>
                  <a:schemeClr val="tx1"/>
                </a:solidFill>
              </a:rPr>
              <a:t>Means and CIs overlap</a:t>
            </a:r>
            <a:endParaRPr/>
          </a:p>
          <a:p>
            <a:pPr>
              <a:defRPr/>
            </a:pPr>
            <a:endParaRPr lang="en-US" sz="3600"/>
          </a:p>
          <a:p>
            <a:pPr>
              <a:defRPr/>
            </a:pPr>
            <a:r>
              <a:rPr lang="en-US" sz="3600"/>
              <a:t>Suggestive Significance</a:t>
            </a:r>
            <a:endParaRPr/>
          </a:p>
          <a:p>
            <a:pPr lvl="1">
              <a:defRPr/>
            </a:pPr>
            <a:r>
              <a:rPr lang="en-US" sz="2800"/>
              <a:t>CIs overlap, means do not</a:t>
            </a:r>
            <a:endParaRPr/>
          </a:p>
          <a:p>
            <a:pPr>
              <a:defRPr/>
            </a:pPr>
            <a:endParaRPr lang="en-US" sz="3600"/>
          </a:p>
          <a:p>
            <a:pPr>
              <a:defRPr/>
            </a:pPr>
            <a:r>
              <a:rPr lang="en-US" sz="3600">
                <a:solidFill>
                  <a:schemeClr val="accent1"/>
                </a:solidFill>
              </a:rPr>
              <a:t>Statistically Significant</a:t>
            </a:r>
            <a:endParaRPr/>
          </a:p>
          <a:p>
            <a:pPr lvl="1">
              <a:defRPr/>
            </a:pPr>
            <a:r>
              <a:rPr lang="en-US" sz="2800">
                <a:solidFill>
                  <a:schemeClr val="accent1"/>
                </a:solidFill>
              </a:rPr>
              <a:t>Neither means or CIs overlap</a:t>
            </a:r>
            <a:endParaRPr/>
          </a:p>
        </p:txBody>
      </p:sp>
      <p:cxnSp>
        <p:nvCxnSpPr>
          <p:cNvPr id="7" name="Straight Connector 6"/>
          <p:cNvCxnSpPr>
            <a:cxnSpLocks/>
          </p:cNvCxnSpPr>
          <p:nvPr/>
        </p:nvCxnSpPr>
        <p:spPr bwMode="auto">
          <a:xfrm flipH="1">
            <a:off x="9089651" y="941697"/>
            <a:ext cx="2340730" cy="0"/>
          </a:xfrm>
          <a:prstGeom prst="line">
            <a:avLst/>
          </a:prstGeom>
          <a:ln w="57150"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cxnSpLocks/>
          </p:cNvCxnSpPr>
          <p:nvPr/>
        </p:nvCxnSpPr>
        <p:spPr bwMode="auto">
          <a:xfrm flipH="1">
            <a:off x="8724275" y="3287843"/>
            <a:ext cx="2706106" cy="0"/>
          </a:xfrm>
          <a:prstGeom prst="line">
            <a:avLst/>
          </a:prstGeom>
          <a:ln w="57150"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>
            <a:cxnSpLocks/>
          </p:cNvCxnSpPr>
          <p:nvPr/>
        </p:nvCxnSpPr>
        <p:spPr bwMode="auto">
          <a:xfrm flipH="1">
            <a:off x="10268261" y="5239062"/>
            <a:ext cx="1527495" cy="0"/>
          </a:xfrm>
          <a:prstGeom prst="line">
            <a:avLst/>
          </a:prstGeom>
          <a:ln w="57150">
            <a:solidFill>
              <a:srgbClr val="FFC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cxnSpLocks/>
          </p:cNvCxnSpPr>
          <p:nvPr/>
        </p:nvCxnSpPr>
        <p:spPr bwMode="auto">
          <a:xfrm flipH="1">
            <a:off x="10268261" y="4162268"/>
            <a:ext cx="1527495" cy="0"/>
          </a:xfrm>
          <a:prstGeom prst="line">
            <a:avLst/>
          </a:prstGeom>
          <a:ln w="57150">
            <a:solidFill>
              <a:srgbClr val="FFC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cxnSpLocks/>
          </p:cNvCxnSpPr>
          <p:nvPr/>
        </p:nvCxnSpPr>
        <p:spPr bwMode="auto">
          <a:xfrm>
            <a:off x="11430381" y="931889"/>
            <a:ext cx="0" cy="235595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 bwMode="auto">
          <a:xfrm>
            <a:off x="11357629" y="2008682"/>
            <a:ext cx="135261" cy="170859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4" name="Star: 5 Points 13"/>
          <p:cNvSpPr/>
          <p:nvPr/>
        </p:nvSpPr>
        <p:spPr bwMode="auto">
          <a:xfrm>
            <a:off x="10137201" y="3416000"/>
            <a:ext cx="651866" cy="549084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4340" name="Picture 4" descr="Barplot with error bars – the R Graph Gallery"/>
          <p:cNvPicPr>
            <a:picLocks noChangeAspect="1" noChangeArrowheads="1"/>
          </p:cNvPicPr>
          <p:nvPr/>
        </p:nvPicPr>
        <p:blipFill>
          <a:blip r:embed="rId3"/>
          <a:stretch/>
        </p:blipFill>
        <p:spPr bwMode="auto">
          <a:xfrm>
            <a:off x="6053518" y="680803"/>
            <a:ext cx="6072266" cy="6072266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522345" y="385901"/>
            <a:ext cx="10772775" cy="1106592"/>
          </a:xfrm>
        </p:spPr>
        <p:txBody>
          <a:bodyPr/>
          <a:lstStyle/>
          <a:p>
            <a:pPr>
              <a:defRPr/>
            </a:pPr>
            <a:r>
              <a:rPr lang="en-US"/>
              <a:t>Statistical Significance from CI</a:t>
            </a:r>
            <a:endParaRPr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 bwMode="auto">
          <a:xfrm>
            <a:off x="676657" y="1618938"/>
            <a:ext cx="5652405" cy="4826832"/>
          </a:xfrm>
        </p:spPr>
        <p:txBody>
          <a:bodyPr>
            <a:normAutofit fontScale="92500" lnSpcReduction="10000"/>
          </a:bodyPr>
          <a:lstStyle/>
          <a:p>
            <a:pPr>
              <a:defRPr/>
            </a:pPr>
            <a:r>
              <a:rPr lang="en-US" sz="3600"/>
              <a:t>Allow us to test our hypothesis. </a:t>
            </a:r>
            <a:endParaRPr/>
          </a:p>
          <a:p>
            <a:pPr>
              <a:defRPr/>
            </a:pPr>
            <a:endParaRPr lang="en-US" sz="3600"/>
          </a:p>
          <a:p>
            <a:pPr>
              <a:defRPr/>
            </a:pPr>
            <a:r>
              <a:rPr lang="en-US" sz="3600">
                <a:solidFill>
                  <a:schemeClr val="tx1"/>
                </a:solidFill>
              </a:rPr>
              <a:t>Not Significant</a:t>
            </a:r>
            <a:endParaRPr/>
          </a:p>
          <a:p>
            <a:pPr lvl="1">
              <a:defRPr/>
            </a:pPr>
            <a:r>
              <a:rPr lang="en-US" sz="2800">
                <a:solidFill>
                  <a:schemeClr val="tx1"/>
                </a:solidFill>
              </a:rPr>
              <a:t>Means and CIs overlap</a:t>
            </a:r>
            <a:endParaRPr/>
          </a:p>
          <a:p>
            <a:pPr>
              <a:defRPr/>
            </a:pPr>
            <a:endParaRPr lang="en-US" sz="3600"/>
          </a:p>
          <a:p>
            <a:pPr>
              <a:defRPr/>
            </a:pPr>
            <a:r>
              <a:rPr lang="en-US" sz="3600"/>
              <a:t>Suggestive Significance</a:t>
            </a:r>
            <a:endParaRPr/>
          </a:p>
          <a:p>
            <a:pPr lvl="1">
              <a:defRPr/>
            </a:pPr>
            <a:r>
              <a:rPr lang="en-US" sz="2800"/>
              <a:t>CIs overlap, means do not</a:t>
            </a:r>
            <a:endParaRPr/>
          </a:p>
          <a:p>
            <a:pPr>
              <a:defRPr/>
            </a:pPr>
            <a:endParaRPr lang="en-US" sz="3600"/>
          </a:p>
          <a:p>
            <a:pPr>
              <a:defRPr/>
            </a:pPr>
            <a:r>
              <a:rPr lang="en-US" sz="3600"/>
              <a:t>Statistically Significant</a:t>
            </a:r>
            <a:endParaRPr/>
          </a:p>
          <a:p>
            <a:pPr lvl="1">
              <a:defRPr/>
            </a:pPr>
            <a:r>
              <a:rPr lang="en-US" sz="2800"/>
              <a:t>Neither means or CIs overlap</a:t>
            </a:r>
            <a:endParaRPr/>
          </a:p>
        </p:txBody>
      </p:sp>
      <p:cxnSp>
        <p:nvCxnSpPr>
          <p:cNvPr id="7" name="Straight Connector 6"/>
          <p:cNvCxnSpPr>
            <a:cxnSpLocks/>
          </p:cNvCxnSpPr>
          <p:nvPr/>
        </p:nvCxnSpPr>
        <p:spPr bwMode="auto">
          <a:xfrm flipH="1">
            <a:off x="9089651" y="941697"/>
            <a:ext cx="2340730" cy="0"/>
          </a:xfrm>
          <a:prstGeom prst="line">
            <a:avLst/>
          </a:prstGeom>
          <a:ln w="57150"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cxnSpLocks/>
          </p:cNvCxnSpPr>
          <p:nvPr/>
        </p:nvCxnSpPr>
        <p:spPr bwMode="auto">
          <a:xfrm flipH="1">
            <a:off x="8724275" y="3287843"/>
            <a:ext cx="2706106" cy="0"/>
          </a:xfrm>
          <a:prstGeom prst="line">
            <a:avLst/>
          </a:prstGeom>
          <a:ln w="57150"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cxnSpLocks/>
          </p:cNvCxnSpPr>
          <p:nvPr/>
        </p:nvCxnSpPr>
        <p:spPr bwMode="auto">
          <a:xfrm flipH="1">
            <a:off x="9089651" y="2978045"/>
            <a:ext cx="2340730" cy="0"/>
          </a:xfrm>
          <a:prstGeom prst="line">
            <a:avLst/>
          </a:prstGeom>
          <a:ln w="57150">
            <a:solidFill>
              <a:srgbClr val="FFC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cxnSpLocks/>
          </p:cNvCxnSpPr>
          <p:nvPr/>
        </p:nvCxnSpPr>
        <p:spPr bwMode="auto">
          <a:xfrm flipH="1">
            <a:off x="9089651" y="4689422"/>
            <a:ext cx="2340730" cy="0"/>
          </a:xfrm>
          <a:prstGeom prst="line">
            <a:avLst/>
          </a:prstGeom>
          <a:ln w="57150">
            <a:solidFill>
              <a:srgbClr val="FFC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cxnSpLocks/>
          </p:cNvCxnSpPr>
          <p:nvPr/>
        </p:nvCxnSpPr>
        <p:spPr bwMode="auto">
          <a:xfrm>
            <a:off x="11430381" y="931889"/>
            <a:ext cx="0" cy="235595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/>
        </p:nvSpPr>
        <p:spPr bwMode="auto">
          <a:xfrm>
            <a:off x="11357629" y="2008682"/>
            <a:ext cx="135261" cy="170859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4340" name="Picture 4" descr="Barplot with error bars – the R Graph Gallery"/>
          <p:cNvPicPr>
            <a:picLocks noChangeAspect="1" noChangeArrowheads="1"/>
          </p:cNvPicPr>
          <p:nvPr/>
        </p:nvPicPr>
        <p:blipFill>
          <a:blip r:embed="rId3"/>
          <a:stretch/>
        </p:blipFill>
        <p:spPr bwMode="auto">
          <a:xfrm>
            <a:off x="6053518" y="680803"/>
            <a:ext cx="6072266" cy="6072266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522345" y="385901"/>
            <a:ext cx="10772775" cy="1106592"/>
          </a:xfrm>
        </p:spPr>
        <p:txBody>
          <a:bodyPr/>
          <a:lstStyle/>
          <a:p>
            <a:pPr>
              <a:defRPr/>
            </a:pPr>
            <a:r>
              <a:rPr lang="en-US"/>
              <a:t>Statistical Significance from CI</a:t>
            </a:r>
            <a:endParaRPr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 bwMode="auto">
          <a:xfrm>
            <a:off x="676657" y="1618938"/>
            <a:ext cx="5652405" cy="4826832"/>
          </a:xfrm>
        </p:spPr>
        <p:txBody>
          <a:bodyPr>
            <a:normAutofit fontScale="92500" lnSpcReduction="10000"/>
          </a:bodyPr>
          <a:lstStyle/>
          <a:p>
            <a:pPr>
              <a:defRPr/>
            </a:pPr>
            <a:r>
              <a:rPr lang="en-US" sz="3600"/>
              <a:t>Allow us to test our hypothesis. </a:t>
            </a:r>
            <a:endParaRPr/>
          </a:p>
          <a:p>
            <a:pPr>
              <a:defRPr/>
            </a:pPr>
            <a:endParaRPr lang="en-US" sz="3600"/>
          </a:p>
          <a:p>
            <a:pPr>
              <a:defRPr/>
            </a:pPr>
            <a:r>
              <a:rPr lang="en-US" sz="3600">
                <a:solidFill>
                  <a:schemeClr val="tx1"/>
                </a:solidFill>
              </a:rPr>
              <a:t>Not Significant</a:t>
            </a:r>
            <a:endParaRPr/>
          </a:p>
          <a:p>
            <a:pPr lvl="1">
              <a:defRPr/>
            </a:pPr>
            <a:r>
              <a:rPr lang="en-US" sz="2800">
                <a:solidFill>
                  <a:schemeClr val="tx1"/>
                </a:solidFill>
              </a:rPr>
              <a:t>Means and CIs overlap</a:t>
            </a:r>
            <a:endParaRPr/>
          </a:p>
          <a:p>
            <a:pPr>
              <a:defRPr/>
            </a:pPr>
            <a:endParaRPr lang="en-US" sz="3600"/>
          </a:p>
          <a:p>
            <a:pPr>
              <a:defRPr/>
            </a:pPr>
            <a:r>
              <a:rPr lang="en-US" sz="3600">
                <a:solidFill>
                  <a:schemeClr val="accent1"/>
                </a:solidFill>
              </a:rPr>
              <a:t>Suggestive Significance</a:t>
            </a:r>
            <a:endParaRPr/>
          </a:p>
          <a:p>
            <a:pPr lvl="1">
              <a:defRPr/>
            </a:pPr>
            <a:r>
              <a:rPr lang="en-US" sz="2800">
                <a:solidFill>
                  <a:schemeClr val="accent1"/>
                </a:solidFill>
              </a:rPr>
              <a:t>CIs overlap, means do not</a:t>
            </a:r>
            <a:endParaRPr/>
          </a:p>
          <a:p>
            <a:pPr>
              <a:defRPr/>
            </a:pPr>
            <a:endParaRPr lang="en-US" sz="3600"/>
          </a:p>
          <a:p>
            <a:pPr>
              <a:defRPr/>
            </a:pPr>
            <a:r>
              <a:rPr lang="en-US" sz="3600"/>
              <a:t>Statistically Significant</a:t>
            </a:r>
            <a:endParaRPr/>
          </a:p>
          <a:p>
            <a:pPr lvl="1">
              <a:defRPr/>
            </a:pPr>
            <a:r>
              <a:rPr lang="en-US" sz="2800"/>
              <a:t>Neither means or CIs overlap</a:t>
            </a:r>
            <a:endParaRPr/>
          </a:p>
        </p:txBody>
      </p:sp>
      <p:cxnSp>
        <p:nvCxnSpPr>
          <p:cNvPr id="7" name="Straight Connector 6"/>
          <p:cNvCxnSpPr>
            <a:cxnSpLocks/>
          </p:cNvCxnSpPr>
          <p:nvPr/>
        </p:nvCxnSpPr>
        <p:spPr bwMode="auto">
          <a:xfrm flipH="1">
            <a:off x="9089651" y="941697"/>
            <a:ext cx="2340730" cy="0"/>
          </a:xfrm>
          <a:prstGeom prst="line">
            <a:avLst/>
          </a:prstGeom>
          <a:ln w="57150"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cxnSpLocks/>
          </p:cNvCxnSpPr>
          <p:nvPr/>
        </p:nvCxnSpPr>
        <p:spPr bwMode="auto">
          <a:xfrm flipH="1">
            <a:off x="8724275" y="3287843"/>
            <a:ext cx="2706106" cy="0"/>
          </a:xfrm>
          <a:prstGeom prst="line">
            <a:avLst/>
          </a:prstGeom>
          <a:ln w="57150"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cxnSpLocks/>
          </p:cNvCxnSpPr>
          <p:nvPr/>
        </p:nvCxnSpPr>
        <p:spPr bwMode="auto">
          <a:xfrm flipH="1">
            <a:off x="9089651" y="2978045"/>
            <a:ext cx="2340730" cy="0"/>
          </a:xfrm>
          <a:prstGeom prst="line">
            <a:avLst/>
          </a:prstGeom>
          <a:ln w="57150">
            <a:solidFill>
              <a:srgbClr val="FFC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cxnSpLocks/>
          </p:cNvCxnSpPr>
          <p:nvPr/>
        </p:nvCxnSpPr>
        <p:spPr bwMode="auto">
          <a:xfrm flipH="1">
            <a:off x="9089651" y="4689422"/>
            <a:ext cx="2340730" cy="0"/>
          </a:xfrm>
          <a:prstGeom prst="line">
            <a:avLst/>
          </a:prstGeom>
          <a:ln w="57150">
            <a:solidFill>
              <a:srgbClr val="FFC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cxnSpLocks/>
          </p:cNvCxnSpPr>
          <p:nvPr/>
        </p:nvCxnSpPr>
        <p:spPr bwMode="auto">
          <a:xfrm>
            <a:off x="11430381" y="931889"/>
            <a:ext cx="0" cy="235595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/>
        </p:nvSpPr>
        <p:spPr bwMode="auto">
          <a:xfrm>
            <a:off x="11357629" y="2008682"/>
            <a:ext cx="135261" cy="170859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5" name="Star: 5 Points 14"/>
          <p:cNvSpPr/>
          <p:nvPr/>
        </p:nvSpPr>
        <p:spPr bwMode="auto">
          <a:xfrm>
            <a:off x="8476833" y="2484417"/>
            <a:ext cx="1225635" cy="1232507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5362" name="Picture 2" descr="Three test tubes with colored liquids icon in cartoon style on a white  background Stock Photo - Alamy"/>
          <p:cNvPicPr>
            <a:picLocks noChangeAspect="1" noChangeArrowheads="1"/>
          </p:cNvPicPr>
          <p:nvPr/>
        </p:nvPicPr>
        <p:blipFill>
          <a:blip r:embed="rId3"/>
          <a:srcRect l="0" t="0" r="6638" b="10582"/>
          <a:stretch/>
        </p:blipFill>
        <p:spPr bwMode="auto">
          <a:xfrm>
            <a:off x="7929797" y="4071295"/>
            <a:ext cx="4262204" cy="2581425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522345" y="385901"/>
            <a:ext cx="10772775" cy="1106592"/>
          </a:xfrm>
        </p:spPr>
        <p:txBody>
          <a:bodyPr/>
          <a:lstStyle/>
          <a:p>
            <a:pPr>
              <a:defRPr/>
            </a:pPr>
            <a:r>
              <a:rPr lang="en-US"/>
              <a:t>Statistical Significance from CI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auto">
          <a:xfrm>
            <a:off x="676657" y="1618938"/>
            <a:ext cx="6121708" cy="4826832"/>
          </a:xfrm>
        </p:spPr>
        <p:txBody>
          <a:bodyPr>
            <a:normAutofit fontScale="92500" lnSpcReduction="10000"/>
          </a:bodyPr>
          <a:lstStyle/>
          <a:p>
            <a:pPr>
              <a:defRPr/>
            </a:pPr>
            <a:r>
              <a:rPr lang="en-US" sz="2800" b="1">
                <a:solidFill>
                  <a:schemeClr val="tx1"/>
                </a:solidFill>
              </a:rPr>
              <a:t>COMMON MISTAKE: </a:t>
            </a:r>
            <a:endParaRPr/>
          </a:p>
          <a:p>
            <a:pPr>
              <a:defRPr/>
            </a:pPr>
            <a:r>
              <a:rPr lang="en-US" sz="2800">
                <a:solidFill>
                  <a:schemeClr val="tx1"/>
                </a:solidFill>
              </a:rPr>
              <a:t>Comparisons are pair-wise!</a:t>
            </a:r>
            <a:endParaRPr/>
          </a:p>
          <a:p>
            <a:pPr>
              <a:defRPr/>
            </a:pPr>
            <a:endParaRPr lang="en-US" sz="2800">
              <a:solidFill>
                <a:schemeClr val="tx1"/>
              </a:solidFill>
            </a:endParaRPr>
          </a:p>
          <a:p>
            <a:pPr>
              <a:defRPr/>
            </a:pPr>
            <a:r>
              <a:rPr lang="en-US" sz="2800">
                <a:solidFill>
                  <a:schemeClr val="tx1"/>
                </a:solidFill>
              </a:rPr>
              <a:t>Incorrect: </a:t>
            </a:r>
            <a:endParaRPr/>
          </a:p>
          <a:p>
            <a:pPr>
              <a:defRPr/>
            </a:pPr>
            <a:r>
              <a:rPr lang="en-US" sz="2800">
                <a:solidFill>
                  <a:schemeClr val="tx1"/>
                </a:solidFill>
              </a:rPr>
              <a:t>“There is no statistical significance because the confidence interval of C overlaps the confidence interval of A.”</a:t>
            </a:r>
            <a:endParaRPr/>
          </a:p>
          <a:p>
            <a:pPr>
              <a:defRPr/>
            </a:pPr>
            <a:endParaRPr lang="en-US" sz="2800">
              <a:solidFill>
                <a:schemeClr val="tx1"/>
              </a:solidFill>
            </a:endParaRPr>
          </a:p>
          <a:p>
            <a:pPr>
              <a:defRPr/>
            </a:pPr>
            <a:r>
              <a:rPr lang="en-US" sz="2800">
                <a:solidFill>
                  <a:schemeClr val="tx1"/>
                </a:solidFill>
              </a:rPr>
              <a:t>Correct: </a:t>
            </a:r>
            <a:endParaRPr/>
          </a:p>
          <a:p>
            <a:pPr>
              <a:defRPr/>
            </a:pPr>
            <a:r>
              <a:rPr lang="en-US" sz="2800">
                <a:solidFill>
                  <a:schemeClr val="tx1"/>
                </a:solidFill>
              </a:rPr>
              <a:t>“</a:t>
            </a:r>
            <a:r>
              <a:rPr lang="en-US" sz="2800" b="1">
                <a:solidFill>
                  <a:schemeClr val="tx1"/>
                </a:solidFill>
              </a:rPr>
              <a:t>B and C </a:t>
            </a:r>
            <a:r>
              <a:rPr lang="en-US" sz="2800">
                <a:solidFill>
                  <a:schemeClr val="tx1"/>
                </a:solidFill>
              </a:rPr>
              <a:t>have a statistically significant difference. Whereas both </a:t>
            </a:r>
            <a:r>
              <a:rPr lang="en-US" sz="2800" b="1">
                <a:solidFill>
                  <a:schemeClr val="tx1"/>
                </a:solidFill>
              </a:rPr>
              <a:t>A and C </a:t>
            </a:r>
            <a:r>
              <a:rPr lang="en-US" sz="2800">
                <a:solidFill>
                  <a:schemeClr val="tx1"/>
                </a:solidFill>
              </a:rPr>
              <a:t>and</a:t>
            </a:r>
            <a:r>
              <a:rPr lang="en-US" sz="2800" b="1">
                <a:solidFill>
                  <a:schemeClr val="tx1"/>
                </a:solidFill>
              </a:rPr>
              <a:t> A and B </a:t>
            </a:r>
            <a:r>
              <a:rPr lang="en-US" sz="2800">
                <a:solidFill>
                  <a:schemeClr val="tx1"/>
                </a:solidFill>
              </a:rPr>
              <a:t>show suggestive significance.”</a:t>
            </a:r>
            <a:endParaRPr/>
          </a:p>
          <a:p>
            <a:pPr>
              <a:defRPr/>
            </a:pPr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14340" name="Picture 4" descr="Barplot with error bars – the R Graph Gallery"/>
          <p:cNvPicPr>
            <a:picLocks noChangeAspect="1" noChangeArrowheads="1"/>
          </p:cNvPicPr>
          <p:nvPr/>
        </p:nvPicPr>
        <p:blipFill>
          <a:blip r:embed="rId4"/>
          <a:srcRect l="40033" t="0" r="0" b="0"/>
          <a:stretch/>
        </p:blipFill>
        <p:spPr bwMode="auto">
          <a:xfrm>
            <a:off x="8484432" y="680803"/>
            <a:ext cx="3641351" cy="3801256"/>
          </a:xfrm>
          <a:prstGeom prst="rect">
            <a:avLst/>
          </a:prstGeom>
          <a:noFill/>
        </p:spPr>
      </p:pic>
      <p:sp>
        <p:nvSpPr>
          <p:cNvPr id="24" name="TextBox 23"/>
          <p:cNvSpPr txBox="1"/>
          <p:nvPr/>
        </p:nvSpPr>
        <p:spPr bwMode="auto">
          <a:xfrm>
            <a:off x="8904157" y="3807502"/>
            <a:ext cx="27731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3200" b="1"/>
              <a:t>A 		  B 		C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5" name="Picture 4" descr="Barplot with error bars – the R Graph Gallery"/>
          <p:cNvPicPr>
            <a:picLocks noChangeAspect="1" noChangeArrowheads="1"/>
          </p:cNvPicPr>
          <p:nvPr/>
        </p:nvPicPr>
        <p:blipFill>
          <a:blip r:embed="rId3"/>
          <a:srcRect l="40033" t="0" r="0" b="0"/>
          <a:stretch/>
        </p:blipFill>
        <p:spPr bwMode="auto">
          <a:xfrm>
            <a:off x="8484432" y="680803"/>
            <a:ext cx="3641351" cy="3801256"/>
          </a:xfrm>
          <a:prstGeom prst="rect">
            <a:avLst/>
          </a:prstGeom>
          <a:noFill/>
        </p:spPr>
      </p:pic>
      <p:pic>
        <p:nvPicPr>
          <p:cNvPr id="15362" name="Picture 2" descr="Three test tubes with colored liquids icon in cartoon style on a white  background Stock Photo - Alamy"/>
          <p:cNvPicPr>
            <a:picLocks noChangeAspect="1" noChangeArrowheads="1"/>
          </p:cNvPicPr>
          <p:nvPr/>
        </p:nvPicPr>
        <p:blipFill>
          <a:blip r:embed="rId4"/>
          <a:srcRect l="0" t="0" r="6638" b="10582"/>
          <a:stretch/>
        </p:blipFill>
        <p:spPr bwMode="auto">
          <a:xfrm>
            <a:off x="7929797" y="4071295"/>
            <a:ext cx="4262204" cy="2581425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522345" y="385901"/>
            <a:ext cx="10772775" cy="1106592"/>
          </a:xfrm>
        </p:spPr>
        <p:txBody>
          <a:bodyPr/>
          <a:lstStyle/>
          <a:p>
            <a:pPr>
              <a:defRPr/>
            </a:pPr>
            <a:r>
              <a:rPr lang="en-US"/>
              <a:t>Statistical Significance from CI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auto">
          <a:xfrm>
            <a:off x="676656" y="1618938"/>
            <a:ext cx="6620247" cy="4826832"/>
          </a:xfrm>
        </p:spPr>
        <p:txBody>
          <a:bodyPr>
            <a:normAutofit fontScale="92500" lnSpcReduction="20000"/>
          </a:bodyPr>
          <a:lstStyle/>
          <a:p>
            <a:pPr>
              <a:defRPr/>
            </a:pPr>
            <a:r>
              <a:rPr lang="en-US" sz="2800" b="1">
                <a:solidFill>
                  <a:schemeClr val="tx1"/>
                </a:solidFill>
              </a:rPr>
              <a:t>COMMON MISTAKE: </a:t>
            </a:r>
            <a:endParaRPr/>
          </a:p>
          <a:p>
            <a:pPr>
              <a:defRPr/>
            </a:pPr>
            <a:r>
              <a:rPr lang="en-US" sz="2800">
                <a:solidFill>
                  <a:schemeClr val="tx1"/>
                </a:solidFill>
              </a:rPr>
              <a:t>Referring to the error bars instead of the confidence intervals. The error bars are just a visual representation.</a:t>
            </a:r>
            <a:endParaRPr/>
          </a:p>
          <a:p>
            <a:pPr>
              <a:defRPr/>
            </a:pPr>
            <a:endParaRPr lang="en-US" sz="2800">
              <a:solidFill>
                <a:schemeClr val="tx1"/>
              </a:solidFill>
            </a:endParaRPr>
          </a:p>
          <a:p>
            <a:pPr>
              <a:defRPr/>
            </a:pPr>
            <a:r>
              <a:rPr lang="en-US" sz="2800">
                <a:solidFill>
                  <a:schemeClr val="tx1"/>
                </a:solidFill>
              </a:rPr>
              <a:t>Incorrect: </a:t>
            </a:r>
            <a:endParaRPr/>
          </a:p>
          <a:p>
            <a:pPr>
              <a:defRPr/>
            </a:pPr>
            <a:r>
              <a:rPr lang="en-US" sz="2800">
                <a:solidFill>
                  <a:schemeClr val="tx1"/>
                </a:solidFill>
              </a:rPr>
              <a:t>“There is no statistical significance because it looks like the error bars of C overlaps the error bars of A.”</a:t>
            </a:r>
            <a:endParaRPr/>
          </a:p>
          <a:p>
            <a:pPr>
              <a:defRPr/>
            </a:pPr>
            <a:endParaRPr lang="en-US" sz="2800">
              <a:solidFill>
                <a:schemeClr val="tx1"/>
              </a:solidFill>
            </a:endParaRPr>
          </a:p>
          <a:p>
            <a:pPr>
              <a:defRPr/>
            </a:pPr>
            <a:r>
              <a:rPr lang="en-US" sz="2800">
                <a:solidFill>
                  <a:schemeClr val="tx1"/>
                </a:solidFill>
              </a:rPr>
              <a:t>Correct: </a:t>
            </a:r>
            <a:endParaRPr/>
          </a:p>
          <a:p>
            <a:pPr>
              <a:defRPr/>
            </a:pPr>
            <a:r>
              <a:rPr lang="en-US" sz="2800">
                <a:solidFill>
                  <a:schemeClr val="tx1"/>
                </a:solidFill>
              </a:rPr>
              <a:t>“</a:t>
            </a:r>
            <a:r>
              <a:rPr lang="en-US" sz="2800" b="1">
                <a:solidFill>
                  <a:schemeClr val="tx1"/>
                </a:solidFill>
              </a:rPr>
              <a:t>B and C </a:t>
            </a:r>
            <a:r>
              <a:rPr lang="en-US" sz="2800">
                <a:solidFill>
                  <a:schemeClr val="tx1"/>
                </a:solidFill>
              </a:rPr>
              <a:t>have a statistically significant difference. Whereas both </a:t>
            </a:r>
            <a:r>
              <a:rPr lang="en-US" sz="2800" b="1">
                <a:solidFill>
                  <a:schemeClr val="tx1"/>
                </a:solidFill>
              </a:rPr>
              <a:t>A and C </a:t>
            </a:r>
            <a:r>
              <a:rPr lang="en-US" sz="2800">
                <a:solidFill>
                  <a:schemeClr val="tx1"/>
                </a:solidFill>
              </a:rPr>
              <a:t>and</a:t>
            </a:r>
            <a:r>
              <a:rPr lang="en-US" sz="2800" b="1">
                <a:solidFill>
                  <a:schemeClr val="tx1"/>
                </a:solidFill>
              </a:rPr>
              <a:t> A and B </a:t>
            </a:r>
            <a:r>
              <a:rPr lang="en-US" sz="2800">
                <a:solidFill>
                  <a:schemeClr val="tx1"/>
                </a:solidFill>
              </a:rPr>
              <a:t>show suggestive significance.”</a:t>
            </a:r>
            <a:endParaRPr/>
          </a:p>
          <a:p>
            <a:pPr>
              <a:defRPr/>
            </a:pPr>
            <a:endParaRPr lang="en-US">
              <a:solidFill>
                <a:schemeClr val="accent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 bwMode="auto">
          <a:xfrm>
            <a:off x="8904157" y="3807502"/>
            <a:ext cx="27731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3200" b="1"/>
              <a:t>A 		  B 		C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blipFill>
          <a:blip r:embed="rId3">
            <a:lum/>
          </a:blip>
          <a:srcRect l="12686" t="0" r="12686" b="0"/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 bwMode="auto">
          <a:xfrm>
            <a:off x="603503" y="3491751"/>
            <a:ext cx="10782300" cy="2928100"/>
          </a:xfrm>
        </p:spPr>
        <p:txBody>
          <a:bodyPr/>
          <a:lstStyle/>
          <a:p>
            <a:pPr>
              <a:defRPr/>
            </a:pPr>
            <a:r>
              <a:rPr lang="en-US" sz="8000"/>
              <a:t>Lab 7: </a:t>
            </a:r>
            <a:r>
              <a:rPr lang="en-US" sz="6600"/>
              <a:t>Data/sequence analysis and science communication</a:t>
            </a:r>
            <a:endParaRPr lang="en-US" sz="8000"/>
          </a:p>
        </p:txBody>
      </p:sp>
      <p:pic>
        <p:nvPicPr>
          <p:cNvPr id="6" name="Picture 5" descr="Text&#10;&#10;Description automatically generated"/>
          <p:cNvPicPr>
            <a:picLocks noChangeAspect="1"/>
          </p:cNvPicPr>
          <p:nvPr/>
        </p:nvPicPr>
        <p:blipFill>
          <a:blip r:embed="rId4"/>
          <a:srcRect l="27891" t="7818" r="51780" b="60695"/>
          <a:stretch/>
        </p:blipFill>
        <p:spPr bwMode="auto">
          <a:xfrm>
            <a:off x="1471215" y="830558"/>
            <a:ext cx="3458094" cy="3213583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 bwMode="auto">
          <a:xfrm>
            <a:off x="3557846" y="899195"/>
            <a:ext cx="1197033" cy="765486"/>
          </a:xfrm>
          <a:prstGeom prst="ellipse">
            <a:avLst/>
          </a:prstGeom>
          <a:noFill/>
          <a:ln w="76200">
            <a:solidFill>
              <a:srgbClr val="FE62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9" name="Straight Arrow Connector 8"/>
          <p:cNvCxnSpPr>
            <a:cxnSpLocks/>
          </p:cNvCxnSpPr>
          <p:nvPr/>
        </p:nvCxnSpPr>
        <p:spPr bwMode="auto">
          <a:xfrm flipH="1" flipV="1">
            <a:off x="4718997" y="1530812"/>
            <a:ext cx="2319595" cy="1212388"/>
          </a:xfrm>
          <a:prstGeom prst="straightConnector1">
            <a:avLst/>
          </a:prstGeom>
          <a:ln w="76200">
            <a:solidFill>
              <a:srgbClr val="FE62E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A cat lying on a blanket&#10;&#10;Description automatically generated with medium confidence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7052585" y="899195"/>
            <a:ext cx="2640055" cy="352007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1" name="Google Shape;61;p3"/>
          <p:cNvSpPr txBox="1">
            <a:spLocks noGrp="1"/>
          </p:cNvSpPr>
          <p:nvPr>
            <p:ph type="body" idx="1"/>
          </p:nvPr>
        </p:nvSpPr>
        <p:spPr bwMode="auto">
          <a:xfrm>
            <a:off x="143537" y="221942"/>
            <a:ext cx="9780391" cy="80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>
              <a:defRPr/>
            </a:pPr>
            <a:r>
              <a:rPr lang="en-US" sz="4400" b="1">
                <a:solidFill>
                  <a:schemeClr val="accent1"/>
                </a:solidFill>
                <a:latin typeface="Arial"/>
                <a:cs typeface="Arial"/>
              </a:rPr>
              <a:t>Learning</a:t>
            </a:r>
            <a:r>
              <a:rPr lang="en-US" sz="4400" b="1">
                <a:solidFill>
                  <a:schemeClr val="accent1"/>
                </a:solidFill>
                <a:latin typeface="+mj-lt"/>
              </a:rPr>
              <a:t> </a:t>
            </a:r>
            <a:r>
              <a:rPr lang="en-US" sz="4400" b="1">
                <a:solidFill>
                  <a:schemeClr val="accent1"/>
                </a:solidFill>
                <a:latin typeface="Arial"/>
                <a:cs typeface="Arial"/>
              </a:rPr>
              <a:t>outcomes</a:t>
            </a:r>
            <a:endParaRPr sz="4400" b="1">
              <a:solidFill>
                <a:schemeClr val="accent1"/>
              </a:solidFill>
              <a:latin typeface="Arial"/>
              <a:cs typeface="Arial"/>
            </a:endParaRPr>
          </a:p>
        </p:txBody>
      </p:sp>
      <p:sp>
        <p:nvSpPr>
          <p:cNvPr id="2" name="TextBox 1"/>
          <p:cNvSpPr txBox="1"/>
          <p:nvPr/>
        </p:nvSpPr>
        <p:spPr bwMode="auto">
          <a:xfrm>
            <a:off x="644094" y="1474619"/>
            <a:ext cx="1046171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98463" indent="-349250">
              <a:buFont typeface="Arial"/>
              <a:buChar char="•"/>
              <a:defRPr/>
            </a:pPr>
            <a:r>
              <a:rPr lang="en-US" sz="3200"/>
              <a:t>Analyze DNA sequence data derived from an experiment and come to conclusions</a:t>
            </a:r>
            <a:endParaRPr/>
          </a:p>
          <a:p>
            <a:pPr marL="398463" indent="-349250">
              <a:buFont typeface="Arial"/>
              <a:buChar char="•"/>
              <a:defRPr/>
            </a:pPr>
            <a:r>
              <a:rPr lang="en-US" sz="3200"/>
              <a:t>Interpret microscopy data using statistical methods </a:t>
            </a:r>
            <a:endParaRPr/>
          </a:p>
          <a:p>
            <a:pPr marL="398463" indent="-349250">
              <a:buFont typeface="Arial"/>
              <a:buChar char="•"/>
              <a:defRPr/>
            </a:pPr>
            <a:r>
              <a:rPr lang="en-US" sz="3200"/>
              <a:t>Interpret experimental observations based on the central dogma of molecular biology</a:t>
            </a:r>
            <a:endParaRPr/>
          </a:p>
          <a:p>
            <a:pPr marL="398463" indent="-349250">
              <a:buFont typeface="Arial"/>
              <a:buChar char="•"/>
              <a:defRPr/>
            </a:pPr>
            <a:r>
              <a:rPr lang="en-US" sz="3200"/>
              <a:t>Demonstrate how to use molecular data to identify species or strains</a:t>
            </a:r>
            <a:endParaRPr/>
          </a:p>
          <a:p>
            <a:pPr marL="398463" indent="-349250">
              <a:buFont typeface="Arial"/>
              <a:buChar char="•"/>
              <a:defRPr/>
            </a:pPr>
            <a:r>
              <a:rPr lang="en-US" sz="3200"/>
              <a:t>Communicate results to various audiences</a:t>
            </a:r>
            <a:endParaRPr/>
          </a:p>
          <a:p>
            <a:pPr>
              <a:defRPr/>
            </a:pPr>
            <a:endParaRPr lang="en-US" sz="240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1" name="Google Shape;61;p3"/>
          <p:cNvSpPr txBox="1">
            <a:spLocks noGrp="1"/>
          </p:cNvSpPr>
          <p:nvPr>
            <p:ph type="body" idx="1"/>
          </p:nvPr>
        </p:nvSpPr>
        <p:spPr bwMode="auto">
          <a:xfrm>
            <a:off x="143537" y="221942"/>
            <a:ext cx="9780391" cy="80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>
              <a:defRPr/>
            </a:pPr>
            <a:r>
              <a:rPr lang="en-US" sz="4400" b="1">
                <a:solidFill>
                  <a:schemeClr val="accent1"/>
                </a:solidFill>
                <a:latin typeface="Arial"/>
                <a:cs typeface="Arial"/>
              </a:rPr>
              <a:t>Learning</a:t>
            </a:r>
            <a:r>
              <a:rPr lang="en-US" sz="4400" b="1">
                <a:solidFill>
                  <a:schemeClr val="accent1"/>
                </a:solidFill>
                <a:latin typeface="+mj-lt"/>
              </a:rPr>
              <a:t> </a:t>
            </a:r>
            <a:r>
              <a:rPr lang="en-US" sz="4400" b="1">
                <a:solidFill>
                  <a:schemeClr val="accent1"/>
                </a:solidFill>
                <a:latin typeface="Arial"/>
                <a:cs typeface="Arial"/>
              </a:rPr>
              <a:t>outcomes</a:t>
            </a:r>
            <a:endParaRPr sz="4400" b="1">
              <a:solidFill>
                <a:schemeClr val="accent1"/>
              </a:solidFill>
              <a:latin typeface="Arial"/>
              <a:cs typeface="Arial"/>
            </a:endParaRPr>
          </a:p>
        </p:txBody>
      </p:sp>
      <p:sp>
        <p:nvSpPr>
          <p:cNvPr id="2" name="TextBox 1"/>
          <p:cNvSpPr txBox="1"/>
          <p:nvPr/>
        </p:nvSpPr>
        <p:spPr bwMode="auto">
          <a:xfrm>
            <a:off x="644094" y="1474619"/>
            <a:ext cx="1046171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98463" indent="-349250">
              <a:buFont typeface="Arial"/>
              <a:buChar char="•"/>
              <a:defRPr/>
            </a:pPr>
            <a:r>
              <a:rPr lang="en-US" sz="3200"/>
              <a:t>Analyze DNA sequence data derived from an experiment and come to conclusions</a:t>
            </a:r>
            <a:endParaRPr/>
          </a:p>
          <a:p>
            <a:pPr marL="398463" indent="-349250">
              <a:buFont typeface="Arial"/>
              <a:buChar char="•"/>
              <a:defRPr/>
            </a:pPr>
            <a:r>
              <a:rPr lang="en-US" sz="3200"/>
              <a:t>Interpret microscopy data using statistical methods </a:t>
            </a:r>
            <a:endParaRPr/>
          </a:p>
          <a:p>
            <a:pPr marL="398463" indent="-349250">
              <a:buFont typeface="Arial"/>
              <a:buChar char="•"/>
              <a:defRPr/>
            </a:pPr>
            <a:r>
              <a:rPr lang="en-US" sz="3200"/>
              <a:t>Interpret experimental observations based on the central dogma of molecular biology</a:t>
            </a:r>
            <a:endParaRPr/>
          </a:p>
          <a:p>
            <a:pPr marL="398463" indent="-349250">
              <a:buFont typeface="Arial"/>
              <a:buChar char="•"/>
              <a:defRPr/>
            </a:pPr>
            <a:r>
              <a:rPr lang="en-US" sz="3200"/>
              <a:t>Demonstrate how to use molecular data to identify species or strains</a:t>
            </a:r>
            <a:endParaRPr/>
          </a:p>
          <a:p>
            <a:pPr marL="398463" indent="-349250">
              <a:buFont typeface="Arial"/>
              <a:buChar char="•"/>
              <a:defRPr/>
            </a:pPr>
            <a:r>
              <a:rPr lang="en-US" sz="3200"/>
              <a:t>Communicate results to various audiences</a:t>
            </a:r>
            <a:endParaRPr/>
          </a:p>
          <a:p>
            <a:pPr>
              <a:defRPr/>
            </a:pPr>
            <a:endParaRPr lang="en-US" sz="2400"/>
          </a:p>
        </p:txBody>
      </p:sp>
      <p:sp>
        <p:nvSpPr>
          <p:cNvPr id="3" name="TextBox 2"/>
          <p:cNvSpPr txBox="1"/>
          <p:nvPr/>
        </p:nvSpPr>
        <p:spPr bwMode="auto">
          <a:xfrm rot="21198765" flipH="0" flipV="0">
            <a:off x="2612459" y="2640963"/>
            <a:ext cx="7564276" cy="1310999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4000"/>
              <a:t>TLDR: analyze data with various techniques, communicate results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6020618" name="Google Shape;10;p21"/>
          <p:cNvSpPr txBox="1">
            <a:spLocks noGrp="1"/>
          </p:cNvSpPr>
          <p:nvPr>
            <p:ph type="body" idx="1"/>
          </p:nvPr>
        </p:nvSpPr>
        <p:spPr bwMode="auto">
          <a:xfrm>
            <a:off x="415599" y="5640766"/>
            <a:ext cx="7998399" cy="806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4" tIns="91424" rIns="91424" bIns="91424" anchor="ctr" anchorCtr="0">
            <a:normAutofit/>
          </a:bodyPr>
          <a:lstStyle>
            <a:lvl1pPr marL="609584" lvl="0" indent="-30479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pPr>
              <a:defRPr/>
            </a:pPr>
            <a:r>
              <a:rPr/>
              <a:t>No results for us... Sorry!! But that’s how science works.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1" name="Google Shape;61;p3"/>
          <p:cNvSpPr txBox="1">
            <a:spLocks noGrp="1"/>
          </p:cNvSpPr>
          <p:nvPr>
            <p:ph type="body" idx="1"/>
          </p:nvPr>
        </p:nvSpPr>
        <p:spPr bwMode="auto">
          <a:xfrm>
            <a:off x="143538" y="240792"/>
            <a:ext cx="7998400" cy="80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>
              <a:defRPr/>
            </a:pPr>
            <a:r>
              <a:rPr lang="en-US" sz="4400" b="1">
                <a:solidFill>
                  <a:schemeClr val="accent1"/>
                </a:solidFill>
                <a:latin typeface="Arial"/>
                <a:cs typeface="Arial"/>
              </a:rPr>
              <a:t>Project final draft </a:t>
            </a:r>
            <a:endParaRPr sz="4400" b="1">
              <a:solidFill>
                <a:schemeClr val="accent1"/>
              </a:solidFill>
              <a:latin typeface="Arial"/>
              <a:cs typeface="Arial"/>
            </a:endParaRPr>
          </a:p>
        </p:txBody>
      </p:sp>
      <p:sp>
        <p:nvSpPr>
          <p:cNvPr id="2" name="TextBox 1"/>
          <p:cNvSpPr txBox="1"/>
          <p:nvPr/>
        </p:nvSpPr>
        <p:spPr bwMode="auto">
          <a:xfrm>
            <a:off x="795130" y="1570383"/>
            <a:ext cx="1090381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3600"/>
              <a:t>Draft was graded as full credit for having something done</a:t>
            </a:r>
            <a:endParaRPr/>
          </a:p>
          <a:p>
            <a:pPr marL="571500" indent="-571500">
              <a:buFont typeface="Arial"/>
              <a:buChar char="•"/>
              <a:defRPr/>
            </a:pPr>
            <a:r>
              <a:rPr lang="en-US" sz="3600"/>
              <a:t>Full credit on the draft ≠ full credit on final version</a:t>
            </a:r>
            <a:endParaRPr/>
          </a:p>
          <a:p>
            <a:pPr marL="571500" indent="-571500">
              <a:buFont typeface="Arial"/>
              <a:buChar char="•"/>
              <a:defRPr/>
            </a:pPr>
            <a:endParaRPr lang="en-US" sz="3600"/>
          </a:p>
          <a:p>
            <a:pPr>
              <a:defRPr/>
            </a:pPr>
            <a:r>
              <a:rPr lang="en-US" sz="3600"/>
              <a:t>If you would like me to review parts of your final product, please email me with your questions with at least 48 hours notice.  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52" name="Google Shape;152;p23"/>
          <p:cNvPicPr/>
          <p:nvPr/>
        </p:nvPicPr>
        <p:blipFill>
          <a:blip r:embed="rId3">
            <a:alphaModFix/>
          </a:blip>
          <a:srcRect l="5318" t="50649" r="8390" b="18408"/>
          <a:stretch/>
        </p:blipFill>
        <p:spPr bwMode="auto">
          <a:xfrm>
            <a:off x="570775" y="1945253"/>
            <a:ext cx="5214851" cy="192855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53;p23"/>
          <p:cNvSpPr txBox="1"/>
          <p:nvPr/>
        </p:nvSpPr>
        <p:spPr bwMode="auto">
          <a:xfrm>
            <a:off x="659825" y="510000"/>
            <a:ext cx="10251600" cy="71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>
            <a:lvl1pPr lvl="0" algn="l" defTabSz="79488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3450" spc="-104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345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345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345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345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345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345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345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3450"/>
            </a:lvl9pPr>
          </a:lstStyle>
          <a:p>
            <a:pPr>
              <a:defRPr/>
            </a:pPr>
            <a:r>
              <a:rPr lang="en-US" b="1">
                <a:latin typeface="Arial"/>
                <a:cs typeface="Arial"/>
              </a:rPr>
              <a:t>Part 1: DNA Sequence Analysis</a:t>
            </a:r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6582469" y="1696839"/>
            <a:ext cx="4506710" cy="3049654"/>
          </a:xfrm>
          <a:prstGeom prst="rect">
            <a:avLst/>
          </a:prstGeom>
        </p:spPr>
      </p:pic>
      <p:sp>
        <p:nvSpPr>
          <p:cNvPr id="6" name="Google Shape;111;p17"/>
          <p:cNvSpPr txBox="1">
            <a:spLocks noGrp="1"/>
          </p:cNvSpPr>
          <p:nvPr>
            <p:ph type="title"/>
          </p:nvPr>
        </p:nvSpPr>
        <p:spPr bwMode="auto">
          <a:xfrm>
            <a:off x="682343" y="3948470"/>
            <a:ext cx="3794901" cy="1928553"/>
          </a:xfrm>
          <a:prstGeom prst="rect">
            <a:avLst/>
          </a:prstGeom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defRPr/>
            </a:pPr>
            <a:r>
              <a:rPr lang="en" sz="4000" b="1">
                <a:latin typeface="Arial"/>
                <a:ea typeface="Arial"/>
                <a:cs typeface="Arial"/>
              </a:rPr>
              <a:t>BLAST</a:t>
            </a:r>
            <a:br>
              <a:rPr lang="en" sz="4000" b="1">
                <a:latin typeface="Arial"/>
                <a:ea typeface="Arial"/>
                <a:cs typeface="Arial"/>
              </a:rPr>
            </a:br>
            <a:r>
              <a:rPr lang="en" sz="2800" b="1">
                <a:latin typeface="Arial"/>
                <a:ea typeface="Arial"/>
                <a:cs typeface="Arial"/>
              </a:rPr>
              <a:t>to identify species </a:t>
            </a:r>
            <a:endParaRPr sz="3350" b="1">
              <a:latin typeface="Arial"/>
              <a:ea typeface="Arial"/>
              <a:cs typeface="Arial"/>
            </a:endParaRPr>
          </a:p>
        </p:txBody>
      </p:sp>
      <p:sp>
        <p:nvSpPr>
          <p:cNvPr id="7" name="Google Shape;111;p17"/>
          <p:cNvSpPr txBox="1"/>
          <p:nvPr/>
        </p:nvSpPr>
        <p:spPr bwMode="auto">
          <a:xfrm>
            <a:off x="6938373" y="4754069"/>
            <a:ext cx="3794901" cy="1928553"/>
          </a:xfrm>
          <a:prstGeom prst="rect">
            <a:avLst/>
          </a:prstGeom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lvl="0" algn="l" defTabSz="79488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3450" spc="-104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345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345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345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345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345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345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345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3450"/>
            </a:lvl9pPr>
          </a:lstStyle>
          <a:p>
            <a:pPr>
              <a:defRPr/>
            </a:pPr>
            <a:r>
              <a:rPr lang="en-US" sz="4000" b="1">
                <a:latin typeface="Arial"/>
                <a:ea typeface="Arial"/>
                <a:cs typeface="Arial"/>
              </a:rPr>
              <a:t>MEGA</a:t>
            </a:r>
            <a:br>
              <a:rPr lang="en-US" sz="4000" b="1">
                <a:latin typeface="Arial"/>
                <a:ea typeface="Arial"/>
                <a:cs typeface="Arial"/>
              </a:rPr>
            </a:br>
            <a:r>
              <a:rPr lang="en-US" sz="2800" b="1">
                <a:latin typeface="Arial"/>
                <a:ea typeface="Arial"/>
                <a:cs typeface="Arial"/>
              </a:rPr>
              <a:t>to compare species </a:t>
            </a:r>
            <a:endParaRPr lang="en-US" sz="3350" b="1">
              <a:latin typeface="Arial"/>
              <a:ea typeface="Arial"/>
              <a:cs typeface="Arial"/>
            </a:endParaRPr>
          </a:p>
        </p:txBody>
      </p:sp>
      <p:cxnSp>
        <p:nvCxnSpPr>
          <p:cNvPr id="9" name="Straight Arrow Connector 8"/>
          <p:cNvCxnSpPr>
            <a:cxnSpLocks/>
          </p:cNvCxnSpPr>
          <p:nvPr/>
        </p:nvCxnSpPr>
        <p:spPr bwMode="auto">
          <a:xfrm>
            <a:off x="5951913" y="3221666"/>
            <a:ext cx="465512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5" name="Google Shape;105;p16"/>
          <p:cNvSpPr txBox="1">
            <a:spLocks noGrp="1"/>
          </p:cNvSpPr>
          <p:nvPr>
            <p:ph type="title"/>
          </p:nvPr>
        </p:nvSpPr>
        <p:spPr bwMode="auto">
          <a:xfrm>
            <a:off x="368200" y="343667"/>
            <a:ext cx="10251600" cy="71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defRPr/>
            </a:pPr>
            <a:r>
              <a:rPr lang="en" b="1">
                <a:latin typeface="Arial"/>
                <a:cs typeface="Arial"/>
              </a:rPr>
              <a:t>Reme</a:t>
            </a:r>
            <a:r>
              <a:rPr lang="en-US" b="1">
                <a:latin typeface="Arial"/>
                <a:cs typeface="Arial"/>
              </a:rPr>
              <a:t>m</a:t>
            </a:r>
            <a:r>
              <a:rPr lang="en" b="1">
                <a:latin typeface="Arial"/>
                <a:cs typeface="Arial"/>
              </a:rPr>
              <a:t>ber: Sanger Sequencing</a:t>
            </a:r>
            <a:endParaRPr b="1">
              <a:latin typeface="Arial"/>
              <a:cs typeface="Arial"/>
            </a:endParaRPr>
          </a:p>
        </p:txBody>
      </p:sp>
      <p:pic>
        <p:nvPicPr>
          <p:cNvPr id="106" name="Google Shape;106;p16"/>
          <p:cNvPicPr/>
          <p:nvPr/>
        </p:nvPicPr>
        <p:blipFill>
          <a:blip r:embed="rId3">
            <a:alphaModFix/>
          </a:blip>
          <a:stretch/>
        </p:blipFill>
        <p:spPr bwMode="auto">
          <a:xfrm>
            <a:off x="972599" y="1057267"/>
            <a:ext cx="10622601" cy="58007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5" name="Google Shape;105;p16"/>
          <p:cNvSpPr txBox="1">
            <a:spLocks noGrp="1"/>
          </p:cNvSpPr>
          <p:nvPr>
            <p:ph type="title"/>
          </p:nvPr>
        </p:nvSpPr>
        <p:spPr bwMode="auto">
          <a:xfrm>
            <a:off x="596800" y="700467"/>
            <a:ext cx="10251600" cy="71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defRPr/>
            </a:pPr>
            <a:r>
              <a:rPr lang="en" b="1">
                <a:latin typeface="Arial"/>
                <a:cs typeface="Arial"/>
              </a:rPr>
              <a:t>Sanger Sequencing </a:t>
            </a:r>
            <a:r>
              <a:rPr lang="en" b="1">
                <a:solidFill>
                  <a:srgbClr val="FF0000"/>
                </a:solidFill>
                <a:latin typeface="Arial"/>
                <a:cs typeface="Arial"/>
              </a:rPr>
              <a:t>Output (.seq file)</a:t>
            </a:r>
            <a:endParaRPr b="1">
              <a:solidFill>
                <a:srgbClr val="FF0000"/>
              </a:solidFill>
              <a:latin typeface="Arial"/>
              <a:cs typeface="Arial"/>
            </a:endParaRPr>
          </a:p>
        </p:txBody>
      </p:sp>
      <p:sp>
        <p:nvSpPr>
          <p:cNvPr id="3" name="Rectangle 2"/>
          <p:cNvSpPr/>
          <p:nvPr/>
        </p:nvSpPr>
        <p:spPr bwMode="auto">
          <a:xfrm>
            <a:off x="951193" y="2118012"/>
            <a:ext cx="10644007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000"/>
              <a:t>&gt;27230_01_A_18A_C11_046.ab1</a:t>
            </a:r>
            <a:endParaRPr/>
          </a:p>
          <a:p>
            <a:pPr>
              <a:defRPr/>
            </a:pPr>
            <a:r>
              <a:rPr lang="en-US" sz="2000"/>
              <a:t>NNNNNNGNNNTNNNNTNNNNTNNNNNGTAGCCGCGAATGGCTCATTACAACAGCTATAGTTTATTAGATCTTACTTTCCTACTTGGATAACTGTGGTAATTCTAGAGCTAATACATGCAACAAGCCCTGACCTTACGGGAGGGGCGCATTTATTAGAACAAAACCAATCGGACTTCGGTCCGTCACTTGGTGAGTCTGAATAACTTTGCCGATCGCATGGTCCTCGAACCGGCGACGCATCTTTCAAATGTCTGCCTTATCAACTTTCGATGGTAGTTTATGCGCCTACCATGGTTGTAACGGGTAACGGGGAATAAGGGTTCGACTCCGGAGAGGGAGCCTGAGAAACGGCTACCACATCCAAGGAAGGCAGCAGGCACGCAAATTACCCACTCCCGGCACGGGGAGGTAGTGACGAAAAATAACGAGACGGTTCTCTACGAGGCCCGTCATCGGAATGGGTACAATTTAAATCCTTTAACGAGGATCTATTGGAGGGCAAGTCTGGTGCCAGCAGCCGCGGTAATTCCAGCTCCAATAGCGTATATTAAAGTTGTTGCGGTTAAAAAGCTCGTAGTTGGATCTGCGGCCTAGGAAGGTGGTCCCCCAATGGGTGGTTACTGCTTTTCCTGGCCTATTTCTCCGGTTTTCCCTTGGTGCTCTTCATTGAGTGTCTTGGGTGGCTGGAACGTTTACTTTGAAAAAATTAGAGTGCTCAAAGCACGCGGTTAAGCCTGAATAGTGGTGCATGGAATAATGGAATAGGACCTCNGTTCTATTTTGTTGGTTTTCGGAGCTCGAGGTAATGATTAAGAGGGACAGACGGGGGGCGTTTGAATCGCTGCGTTAGAGGTGAAATTCTTGGATCGCAGCGAGTCAGCCNACTGCGAAAGCATTGCCCAAGAATGAN</a:t>
            </a:r>
            <a:endParaRPr/>
          </a:p>
        </p:txBody>
      </p:sp>
      <p:sp>
        <p:nvSpPr>
          <p:cNvPr id="4" name="TextBox 3"/>
          <p:cNvSpPr txBox="1"/>
          <p:nvPr/>
        </p:nvSpPr>
        <p:spPr bwMode="auto">
          <a:xfrm>
            <a:off x="596800" y="1533237"/>
            <a:ext cx="29017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3200"/>
              <a:t>FASTA format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5" name="Google Shape;105;p16"/>
          <p:cNvSpPr txBox="1">
            <a:spLocks noGrp="1"/>
          </p:cNvSpPr>
          <p:nvPr>
            <p:ph type="title"/>
          </p:nvPr>
        </p:nvSpPr>
        <p:spPr bwMode="auto">
          <a:xfrm>
            <a:off x="596800" y="700467"/>
            <a:ext cx="10251600" cy="71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defRPr/>
            </a:pPr>
            <a:r>
              <a:rPr lang="en" b="1">
                <a:latin typeface="Arial"/>
                <a:cs typeface="Arial"/>
              </a:rPr>
              <a:t>Sanger Sequencing </a:t>
            </a:r>
            <a:r>
              <a:rPr lang="en" b="1">
                <a:solidFill>
                  <a:srgbClr val="FF0000"/>
                </a:solidFill>
                <a:latin typeface="Arial"/>
                <a:cs typeface="Arial"/>
              </a:rPr>
              <a:t>Output (.seq file)</a:t>
            </a:r>
            <a:endParaRPr b="1">
              <a:solidFill>
                <a:srgbClr val="FF0000"/>
              </a:solidFill>
              <a:latin typeface="Arial"/>
              <a:cs typeface="Arial"/>
            </a:endParaRPr>
          </a:p>
        </p:txBody>
      </p:sp>
      <p:sp>
        <p:nvSpPr>
          <p:cNvPr id="3" name="Rectangle 2"/>
          <p:cNvSpPr/>
          <p:nvPr/>
        </p:nvSpPr>
        <p:spPr bwMode="auto">
          <a:xfrm>
            <a:off x="951193" y="2118012"/>
            <a:ext cx="10644007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000"/>
              <a:t>&gt;27230_01_A_18A_C11_046.ab1</a:t>
            </a:r>
            <a:endParaRPr/>
          </a:p>
          <a:p>
            <a:pPr>
              <a:defRPr/>
            </a:pPr>
            <a:r>
              <a:rPr lang="en-US" sz="2000"/>
              <a:t>NNNNNNGNNNTNNNNTNNNNTNNNNNGTAGCCGCGAATGGCTCATTACAACAGCTATAGTTTATTAGATCTTACTTTCCTACTTGGATAACTGTGGTAATTCTAGAGCTAATACATGCAACAAGCCCTGACCTTACGGGAGGGGCGCATTTATTAGAACAAAACCAATCGGACTTCGGTCCGTCACTTGGTGAGTCTGAATAACTTTGCCGATCGCATGGTCCTCGAACCGGCGACGCATCTTTCAAATGTCTGCCTTATCAACTTTCGATGGTAGTTTATGCGCCTACCATGGTTGTAACGGGTAACGGGGAATAAGGGTTCGACTCCGGAGAGGGAGCCTGAGAAACGGCTACCACATCCAAGGAAGGCAGCAGGCACGCAAATTACCCACTCCCGGCACGGGGAGGTAGTGACGAAAAATAACGAGACGGTTCTCTACGAGGCCCGTCATCGGAATGGGTACAATTTAAATCCTTTAACGAGGATCTATTGGAGGGCAAGTCTGGTGCCAGCAGCCGCGGTAATTCCAGCTCCAATAGCGTATATTAAAGTTGTTGCGGTTAAAAAGCTCGTAGTTGGATCTGCGGCCTAGGAAGGTGGTCCCCCAATGGGTGGTTACTGCTTTTCCTGGCCTATTTCTCCGGTTTTCCCTTGGTGCTCTTCATTGAGTGTCTTGGGTGGCTGGAACGTTTACTTTGAAAAAATTAGAGTGCTCAAAGCACGCGGTTAAGCCTGAATAGTGGTGCATGGAATAATGGAATAGGACCTCNGTTCTATTTTGTTGGTTTTCGGAGCTCGAGGTAATGATTAAGAGGGACAGACGGGGGGCGTTTGAATCGCTGCGTTAGAGGTGAAATTCTTGGATCGCAGCGAGTCAGCCNACTGCGAAAGCATTGCCCAAGAATGAN</a:t>
            </a:r>
            <a:endParaRPr/>
          </a:p>
        </p:txBody>
      </p:sp>
      <p:sp>
        <p:nvSpPr>
          <p:cNvPr id="4" name="TextBox 3"/>
          <p:cNvSpPr txBox="1"/>
          <p:nvPr/>
        </p:nvSpPr>
        <p:spPr bwMode="auto">
          <a:xfrm>
            <a:off x="596800" y="1533237"/>
            <a:ext cx="29017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3200"/>
              <a:t>FASTA format</a:t>
            </a:r>
            <a:endParaRPr/>
          </a:p>
        </p:txBody>
      </p:sp>
      <p:sp>
        <p:nvSpPr>
          <p:cNvPr id="2" name="TextBox 1"/>
          <p:cNvSpPr txBox="1"/>
          <p:nvPr/>
        </p:nvSpPr>
        <p:spPr bwMode="auto">
          <a:xfrm>
            <a:off x="6957392" y="1677784"/>
            <a:ext cx="42232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3200">
                <a:solidFill>
                  <a:srgbClr val="FF0000"/>
                </a:solidFill>
              </a:rPr>
              <a:t>Notice anything odd?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5" name="Google Shape;105;p16"/>
          <p:cNvSpPr txBox="1">
            <a:spLocks noGrp="1"/>
          </p:cNvSpPr>
          <p:nvPr>
            <p:ph type="title"/>
          </p:nvPr>
        </p:nvSpPr>
        <p:spPr bwMode="auto">
          <a:xfrm>
            <a:off x="596800" y="700467"/>
            <a:ext cx="10251600" cy="71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defRPr/>
            </a:pPr>
            <a:r>
              <a:rPr lang="en" b="1">
                <a:latin typeface="Arial"/>
                <a:cs typeface="Arial"/>
              </a:rPr>
              <a:t>Sanger</a:t>
            </a:r>
            <a:r>
              <a:rPr lang="en" b="1"/>
              <a:t> </a:t>
            </a:r>
            <a:r>
              <a:rPr lang="en" b="1">
                <a:latin typeface="Arial"/>
                <a:cs typeface="Arial"/>
              </a:rPr>
              <a:t>Sequencing </a:t>
            </a:r>
            <a:r>
              <a:rPr lang="en" b="1">
                <a:solidFill>
                  <a:srgbClr val="FF0000"/>
                </a:solidFill>
                <a:latin typeface="Arial"/>
                <a:cs typeface="Arial"/>
              </a:rPr>
              <a:t>Output (.seq file)</a:t>
            </a:r>
            <a:endParaRPr b="1">
              <a:solidFill>
                <a:srgbClr val="FF0000"/>
              </a:solidFill>
              <a:latin typeface="Arial"/>
              <a:cs typeface="Arial"/>
            </a:endParaRPr>
          </a:p>
        </p:txBody>
      </p:sp>
      <p:sp>
        <p:nvSpPr>
          <p:cNvPr id="3" name="Rectangle 2"/>
          <p:cNvSpPr/>
          <p:nvPr/>
        </p:nvSpPr>
        <p:spPr bwMode="auto">
          <a:xfrm>
            <a:off x="951193" y="2118012"/>
            <a:ext cx="10644007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000"/>
              <a:t>&gt;27230_01_A_18A_C11_046.ab1</a:t>
            </a:r>
            <a:endParaRPr/>
          </a:p>
          <a:p>
            <a:pPr>
              <a:defRPr/>
            </a:pPr>
            <a:r>
              <a:rPr lang="en-US" sz="2000">
                <a:solidFill>
                  <a:srgbClr val="FF0000"/>
                </a:solidFill>
              </a:rPr>
              <a:t>NNNNNN</a:t>
            </a:r>
            <a:r>
              <a:rPr lang="en-US" sz="2000"/>
              <a:t>G</a:t>
            </a:r>
            <a:r>
              <a:rPr lang="en-US" sz="2000">
                <a:solidFill>
                  <a:srgbClr val="FF0000"/>
                </a:solidFill>
              </a:rPr>
              <a:t>NNN</a:t>
            </a:r>
            <a:r>
              <a:rPr lang="en-US" sz="2000"/>
              <a:t>T</a:t>
            </a:r>
            <a:r>
              <a:rPr lang="en-US" sz="2000">
                <a:solidFill>
                  <a:srgbClr val="FF0000"/>
                </a:solidFill>
              </a:rPr>
              <a:t>NNNN</a:t>
            </a:r>
            <a:r>
              <a:rPr lang="en-US" sz="2000"/>
              <a:t>T</a:t>
            </a:r>
            <a:r>
              <a:rPr lang="en-US" sz="2000">
                <a:solidFill>
                  <a:srgbClr val="FF0000"/>
                </a:solidFill>
              </a:rPr>
              <a:t>NNNN</a:t>
            </a:r>
            <a:r>
              <a:rPr lang="en-US" sz="2000"/>
              <a:t>T</a:t>
            </a:r>
            <a:r>
              <a:rPr lang="en-US" sz="2000">
                <a:solidFill>
                  <a:srgbClr val="FF0000"/>
                </a:solidFill>
              </a:rPr>
              <a:t>NNNNN</a:t>
            </a:r>
            <a:r>
              <a:rPr lang="en-US" sz="2000"/>
              <a:t>GTAGCCGCGAATGGCTCATTACAACAGCTATAGTTTATTAGATCTTACTTTCCTACTTGGATAACTGTGGTAATTCTAGAGCTAATACATGCAACAAGCCCTGACCTTACGGGAGGGGCGCATTTATTAGAACAAAACCAATCGGACTTCGGTCCGTCACTTGGTGAGTCTGAATAACTTTGCCGATCGCATGGTCCTCGAACCGGCGACGCATCTTTCAAATGTCTGCCTTATCAACTTTCGATGGTAGTTTATGCGCCTACCATGGTTGTAACGGGTAACGGGGAATAAGGGTTCGACTCCGGAGAGGGAGCCTGAGAAACGGCTACCACATCCAAGGAAGGCAGCAGGCACGCAAATTACCCACTCCCGGCACGGGGAGGTAGTGACGAAAAATAACGAGACGGTTCTCTACGAGGCCCGTCATCGGAATGGGTACAATTTAAATCCTTTAACGAGGATCTATTGGAGGGCAAGTCTGGTGCCAGCAGCCGCGGTAATTCCAGCTCCAATAGCGTATATTAAAGTTGTTGCGGTTAAAAAGCTCGTAGTTGGATCTGCGGCCTAGGAAGGTGGTCCCCCAATGGGTGGTTACTGCTTTTCCTGGCCTATTTCTCCGGTTTTCCCTTGGTGCTCTTCATTGAGTGTCTTGGGTGGCTGGAACGTTTACTTTGAAAAAATTAGAGTGCTCAAAGCACGCGGTTAAGCCTGAATAGTGGTGCATGGAATAATGGAATAGGACCTC</a:t>
            </a:r>
            <a:r>
              <a:rPr lang="en-US" sz="2000" b="1">
                <a:solidFill>
                  <a:srgbClr val="FF0000"/>
                </a:solidFill>
              </a:rPr>
              <a:t>N</a:t>
            </a:r>
            <a:r>
              <a:rPr lang="en-US" sz="2000"/>
              <a:t>GTTCTATTTTGTTGGTTTTCGGAGCTCGAGGTAATGATTAAGAGGGACAGACGGGGGGCGTTTGAATCGCTGCGTTAGAGGTGAAATTCTTGGATCGCAGCGAGTCAGCC</a:t>
            </a:r>
            <a:r>
              <a:rPr lang="en-US" sz="2000" b="1">
                <a:solidFill>
                  <a:srgbClr val="FF0000"/>
                </a:solidFill>
              </a:rPr>
              <a:t>N</a:t>
            </a:r>
            <a:r>
              <a:rPr lang="en-US" sz="2000"/>
              <a:t>ACTGCGAAAGCATTGCCCAAGAATGA</a:t>
            </a:r>
            <a:r>
              <a:rPr lang="en-US" sz="2000" b="1">
                <a:solidFill>
                  <a:srgbClr val="FF0000"/>
                </a:solidFill>
              </a:rPr>
              <a:t>N</a:t>
            </a:r>
            <a:endParaRPr/>
          </a:p>
        </p:txBody>
      </p:sp>
      <p:sp>
        <p:nvSpPr>
          <p:cNvPr id="4" name="TextBox 3"/>
          <p:cNvSpPr txBox="1"/>
          <p:nvPr/>
        </p:nvSpPr>
        <p:spPr bwMode="auto">
          <a:xfrm>
            <a:off x="596800" y="1533237"/>
            <a:ext cx="29017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3200"/>
              <a:t>FASTA format</a:t>
            </a:r>
            <a:endParaRPr/>
          </a:p>
        </p:txBody>
      </p:sp>
      <p:sp>
        <p:nvSpPr>
          <p:cNvPr id="5" name="TextBox 4"/>
          <p:cNvSpPr txBox="1"/>
          <p:nvPr/>
        </p:nvSpPr>
        <p:spPr bwMode="auto">
          <a:xfrm>
            <a:off x="9227446" y="1424399"/>
            <a:ext cx="11498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3200" b="1">
                <a:solidFill>
                  <a:srgbClr val="FF0000"/>
                </a:solidFill>
              </a:rPr>
              <a:t>N=?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427655" y="357767"/>
            <a:ext cx="10251600" cy="7136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3750" b="1">
                <a:latin typeface="Arial"/>
                <a:cs typeface="Arial"/>
              </a:rPr>
              <a:t>Getting your data </a:t>
            </a:r>
            <a:endParaRPr/>
          </a:p>
        </p:txBody>
      </p:sp>
      <p:sp>
        <p:nvSpPr>
          <p:cNvPr id="4" name="TextBox 3"/>
          <p:cNvSpPr txBox="1"/>
          <p:nvPr/>
        </p:nvSpPr>
        <p:spPr bwMode="auto">
          <a:xfrm>
            <a:off x="975450" y="1195996"/>
            <a:ext cx="10463223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189" indent="-457189">
              <a:buFont typeface="+mj-lt"/>
              <a:buAutoNum type="arabicPeriod"/>
              <a:defRPr/>
            </a:pPr>
            <a:r>
              <a:rPr lang="en-US" sz="2800"/>
              <a:t>Find the box link provide on Canvas in the Lab Material Module (called </a:t>
            </a:r>
            <a:r>
              <a:rPr lang="en-US" sz="2800">
                <a:solidFill>
                  <a:srgbClr val="7030A0"/>
                </a:solidFill>
              </a:rPr>
              <a:t>Sanger_sequencing_data</a:t>
            </a:r>
            <a:r>
              <a:rPr lang="en-US" sz="2800"/>
              <a:t>)</a:t>
            </a:r>
            <a:endParaRPr/>
          </a:p>
          <a:p>
            <a:pPr marL="457189" indent="-457189">
              <a:buFont typeface="+mj-lt"/>
              <a:buAutoNum type="arabicPeriod"/>
              <a:defRPr/>
            </a:pPr>
            <a:endParaRPr lang="en-US" sz="2800"/>
          </a:p>
          <a:p>
            <a:pPr marL="457189" indent="-457189">
              <a:buFont typeface="+mj-lt"/>
              <a:buAutoNum type="arabicPeriod"/>
              <a:defRPr/>
            </a:pPr>
            <a:r>
              <a:rPr lang="en-US" sz="2800"/>
              <a:t>View the .seq files in a text viewer (</a:t>
            </a:r>
            <a:r>
              <a:rPr lang="en-US" sz="2800">
                <a:solidFill>
                  <a:srgbClr val="7030A0"/>
                </a:solidFill>
              </a:rPr>
              <a:t>by experiment</a:t>
            </a:r>
            <a:r>
              <a:rPr lang="en-US" sz="2800"/>
              <a:t>)</a:t>
            </a:r>
            <a:endParaRPr/>
          </a:p>
          <a:p>
            <a:pPr marL="457189" indent="-457189">
              <a:buFont typeface="+mj-lt"/>
              <a:buAutoNum type="arabicPeriod"/>
              <a:defRPr/>
            </a:pPr>
            <a:endParaRPr lang="en-US" sz="2800"/>
          </a:p>
          <a:p>
            <a:pPr marL="457189" indent="-457189">
              <a:buFont typeface="+mj-lt"/>
              <a:buAutoNum type="arabicPeriod"/>
              <a:defRPr/>
            </a:pPr>
            <a:r>
              <a:rPr lang="en-US" sz="2800"/>
              <a:t>Find your data set. If you did not submit something, use any data set. </a:t>
            </a:r>
            <a:endParaRPr/>
          </a:p>
          <a:p>
            <a:pPr>
              <a:defRPr/>
            </a:pPr>
            <a:r>
              <a:rPr lang="en-US" sz="2800"/>
              <a:t> </a:t>
            </a:r>
            <a:endParaRPr/>
          </a:p>
          <a:p>
            <a:pPr marL="457189" indent="-457189">
              <a:buFont typeface="+mj-lt"/>
              <a:buAutoNum type="arabicPeriod" startAt="4"/>
              <a:defRPr/>
            </a:pPr>
            <a:r>
              <a:rPr lang="en-US" sz="2800"/>
              <a:t>Download the </a:t>
            </a:r>
            <a:r>
              <a:rPr lang="en-US" sz="2800">
                <a:solidFill>
                  <a:srgbClr val="7030A0"/>
                </a:solidFill>
              </a:rPr>
              <a:t>.seq </a:t>
            </a:r>
            <a:r>
              <a:rPr lang="en-US" sz="2800"/>
              <a:t>and </a:t>
            </a:r>
            <a:r>
              <a:rPr lang="en-US" sz="2800">
                <a:solidFill>
                  <a:srgbClr val="7030A0"/>
                </a:solidFill>
              </a:rPr>
              <a:t>.ab1 </a:t>
            </a:r>
            <a:r>
              <a:rPr lang="en-US" sz="2800"/>
              <a:t>files for those samples</a:t>
            </a:r>
            <a:endParaRPr/>
          </a:p>
          <a:p>
            <a:pPr marL="457189" indent="-457189">
              <a:buFont typeface="+mj-lt"/>
              <a:buAutoNum type="arabicPeriod" startAt="4"/>
              <a:defRPr/>
            </a:pPr>
            <a:endParaRPr lang="en-US" sz="2800"/>
          </a:p>
          <a:p>
            <a:pPr marL="457189" indent="-457189">
              <a:buFont typeface="+mj-lt"/>
              <a:buAutoNum type="arabicPeriod" startAt="4"/>
              <a:defRPr/>
            </a:pPr>
            <a:r>
              <a:rPr lang="en-US" sz="2800"/>
              <a:t>Proceed through the lab manual protocols for those samples</a:t>
            </a:r>
            <a:endParaRPr/>
          </a:p>
        </p:txBody>
      </p:sp>
      <p:cxnSp>
        <p:nvCxnSpPr>
          <p:cNvPr id="5" name="Straight Connector 4"/>
          <p:cNvCxnSpPr>
            <a:cxnSpLocks/>
          </p:cNvCxnSpPr>
          <p:nvPr/>
        </p:nvCxnSpPr>
        <p:spPr bwMode="auto">
          <a:xfrm>
            <a:off x="147781" y="960583"/>
            <a:ext cx="11499272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427655" y="357767"/>
            <a:ext cx="10251600" cy="7136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3750" b="1">
                <a:latin typeface="Arial"/>
                <a:cs typeface="Arial"/>
              </a:rPr>
              <a:t>Getting your data </a:t>
            </a:r>
            <a:endParaRPr/>
          </a:p>
        </p:txBody>
      </p:sp>
      <p:sp>
        <p:nvSpPr>
          <p:cNvPr id="4" name="TextBox 3"/>
          <p:cNvSpPr txBox="1"/>
          <p:nvPr/>
        </p:nvSpPr>
        <p:spPr bwMode="auto">
          <a:xfrm>
            <a:off x="975449" y="1195995"/>
            <a:ext cx="10478342" cy="2499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189" indent="-457189">
              <a:buFont typeface="+mj-lt"/>
              <a:buAutoNum type="arabicPeriod"/>
              <a:defRPr/>
            </a:pPr>
            <a:r>
              <a:rPr lang="en-US" sz="2800"/>
              <a:t>Find the file provided on Canvas in the Lab Material Module (called </a:t>
            </a:r>
            <a:r>
              <a:rPr lang="en-US" sz="2800">
                <a:solidFill>
                  <a:srgbClr val="7030A0"/>
                </a:solidFill>
              </a:rPr>
              <a:t>baseline_samples.fasta</a:t>
            </a:r>
            <a:r>
              <a:rPr lang="en-US" sz="2800"/>
              <a:t>)</a:t>
            </a:r>
            <a:endParaRPr/>
          </a:p>
          <a:p>
            <a:pPr marL="457189" indent="-457189">
              <a:buFont typeface="+mj-lt"/>
              <a:buAutoNum type="arabicPeriod"/>
              <a:defRPr/>
            </a:pPr>
            <a:endParaRPr lang="en-US" sz="2800"/>
          </a:p>
          <a:p>
            <a:pPr marL="457189" indent="-457189">
              <a:buFont typeface="+mj-lt"/>
              <a:buAutoNum type="arabicPeriod"/>
              <a:defRPr/>
            </a:pPr>
            <a:r>
              <a:rPr lang="en-US" sz="2800"/>
              <a:t>View the file in a text viewer (</a:t>
            </a:r>
            <a:r>
              <a:rPr lang="en-US" sz="2800">
                <a:solidFill>
                  <a:srgbClr val="7030A0"/>
                </a:solidFill>
              </a:rPr>
              <a:t>by experiment</a:t>
            </a:r>
            <a:r>
              <a:rPr lang="en-US" sz="2800"/>
              <a:t>)</a:t>
            </a:r>
            <a:endParaRPr lang="en-US" sz="2800"/>
          </a:p>
          <a:p>
            <a:pPr marL="457188" indent="-457188">
              <a:buFont typeface="+mj-lt"/>
              <a:buAutoNum type="arabicPeriod"/>
              <a:defRPr/>
            </a:pPr>
            <a:endParaRPr/>
          </a:p>
          <a:p>
            <a:pPr marL="457188" indent="-457188">
              <a:buFont typeface="+mj-lt"/>
              <a:buAutoNum type="arabicPeriod"/>
              <a:defRPr/>
            </a:pPr>
            <a:r>
              <a:rPr lang="en-US" sz="2800"/>
              <a:t>Proceed through the lab manual protocols for those samples</a:t>
            </a:r>
            <a:endParaRPr lang="en-US" sz="2800"/>
          </a:p>
        </p:txBody>
      </p:sp>
      <p:cxnSp>
        <p:nvCxnSpPr>
          <p:cNvPr id="5" name="Straight Connector 4"/>
          <p:cNvCxnSpPr>
            <a:cxnSpLocks/>
          </p:cNvCxnSpPr>
          <p:nvPr/>
        </p:nvCxnSpPr>
        <p:spPr bwMode="auto">
          <a:xfrm>
            <a:off x="147781" y="960583"/>
            <a:ext cx="11499272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>
            <a:spLocks noGrp="1"/>
          </p:cNvSpPr>
          <p:nvPr>
            <p:ph type="title"/>
          </p:nvPr>
        </p:nvSpPr>
        <p:spPr bwMode="auto">
          <a:xfrm>
            <a:off x="493357" y="554049"/>
            <a:ext cx="10251600" cy="1018876"/>
          </a:xfrm>
          <a:prstGeom prst="rect">
            <a:avLst/>
          </a:prstGeom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defRPr/>
            </a:pPr>
            <a:r>
              <a:rPr lang="en" sz="4000" b="1">
                <a:latin typeface="Arial"/>
                <a:ea typeface="Arial"/>
                <a:cs typeface="Arial"/>
              </a:rPr>
              <a:t>BLASTING again</a:t>
            </a:r>
            <a:br>
              <a:rPr lang="en" sz="3350" b="1">
                <a:latin typeface="Arial"/>
                <a:ea typeface="Arial"/>
                <a:cs typeface="Arial"/>
              </a:rPr>
            </a:br>
            <a:r>
              <a:rPr lang="en" sz="2800" b="1">
                <a:latin typeface="Arial"/>
                <a:ea typeface="Arial"/>
                <a:cs typeface="Arial"/>
              </a:rPr>
              <a:t>this time to identify species </a:t>
            </a:r>
            <a:br>
              <a:rPr lang="en" sz="3350" b="1">
                <a:latin typeface="Arial"/>
                <a:ea typeface="Arial"/>
                <a:cs typeface="Arial"/>
              </a:rPr>
            </a:br>
            <a:endParaRPr sz="3350" b="1">
              <a:latin typeface="Arial"/>
              <a:ea typeface="Arial"/>
              <a:cs typeface="Arial"/>
            </a:endParaRPr>
          </a:p>
        </p:txBody>
      </p:sp>
      <p:sp>
        <p:nvSpPr>
          <p:cNvPr id="112" name="Google Shape;112;p17"/>
          <p:cNvSpPr txBox="1">
            <a:spLocks noGrp="1"/>
          </p:cNvSpPr>
          <p:nvPr>
            <p:ph type="body" idx="1"/>
          </p:nvPr>
        </p:nvSpPr>
        <p:spPr bwMode="auto">
          <a:xfrm>
            <a:off x="327103" y="1572925"/>
            <a:ext cx="10928330" cy="4731026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lnSpc>
                <a:spcPct val="114999"/>
              </a:lnSpc>
              <a:buNone/>
              <a:defRPr/>
            </a:pPr>
            <a:r>
              <a:rPr lang="en" sz="2800">
                <a:solidFill>
                  <a:srgbClr val="000000"/>
                </a:solidFill>
                <a:latin typeface="Arial"/>
                <a:ea typeface="Arial"/>
                <a:cs typeface="Arial"/>
              </a:rPr>
              <a:t>This time: nucleotide BLAST (NOT protein BLAST)</a:t>
            </a:r>
            <a:endParaRPr/>
          </a:p>
          <a:p>
            <a:pPr marL="0" indent="0">
              <a:lnSpc>
                <a:spcPct val="114999"/>
              </a:lnSpc>
              <a:buNone/>
              <a:defRPr/>
            </a:pPr>
            <a:endParaRPr lang="en" sz="2800">
              <a:solidFill>
                <a:srgbClr val="000000"/>
              </a:solidFill>
              <a:latin typeface="Arial"/>
              <a:ea typeface="Arial"/>
              <a:cs typeface="Arial"/>
            </a:endParaRPr>
          </a:p>
          <a:p>
            <a:pPr marL="0" indent="0">
              <a:lnSpc>
                <a:spcPct val="114999"/>
              </a:lnSpc>
              <a:buNone/>
              <a:defRPr/>
            </a:pPr>
            <a:r>
              <a:rPr lang="en" sz="2800">
                <a:solidFill>
                  <a:srgbClr val="000000"/>
                </a:solidFill>
                <a:latin typeface="Arial"/>
                <a:ea typeface="Arial"/>
                <a:cs typeface="Arial"/>
              </a:rPr>
              <a:t>Basic Local Alignment Search Tool (BLAST)</a:t>
            </a:r>
            <a:endParaRPr sz="2800">
              <a:solidFill>
                <a:srgbClr val="000000"/>
              </a:solidFill>
              <a:latin typeface="Arial"/>
              <a:ea typeface="Arial"/>
              <a:cs typeface="Arial"/>
            </a:endParaRPr>
          </a:p>
          <a:p>
            <a:pPr marL="990575" indent="-380990">
              <a:defRPr/>
            </a:pPr>
            <a:r>
              <a:rPr lang="en" sz="2800">
                <a:solidFill>
                  <a:srgbClr val="000000"/>
                </a:solidFill>
                <a:latin typeface="Arial"/>
                <a:ea typeface="Arial"/>
                <a:cs typeface="Arial"/>
              </a:rPr>
              <a:t>Finds regions of local similarity between sequences </a:t>
            </a:r>
            <a:br>
              <a:rPr lang="en" sz="2800">
                <a:solidFill>
                  <a:srgbClr val="000000"/>
                </a:solidFill>
                <a:latin typeface="Arial"/>
                <a:ea typeface="Arial"/>
                <a:cs typeface="Arial"/>
              </a:rPr>
            </a:br>
            <a:r>
              <a:rPr lang="en" sz="2800">
                <a:solidFill>
                  <a:srgbClr val="000000"/>
                </a:solidFill>
                <a:latin typeface="Arial"/>
                <a:ea typeface="Arial"/>
                <a:cs typeface="Arial"/>
              </a:rPr>
              <a:t>(nucleotide or protein).</a:t>
            </a:r>
            <a:endParaRPr/>
          </a:p>
          <a:p>
            <a:pPr marL="990575" indent="-380990">
              <a:defRPr/>
            </a:pPr>
            <a:r>
              <a:rPr lang="en" sz="2800">
                <a:solidFill>
                  <a:srgbClr val="000000"/>
                </a:solidFill>
                <a:latin typeface="Arial"/>
                <a:ea typeface="Arial"/>
                <a:cs typeface="Arial"/>
              </a:rPr>
              <a:t>Compares sequences to sequence databases</a:t>
            </a:r>
            <a:endParaRPr/>
          </a:p>
          <a:p>
            <a:pPr marL="990575" indent="-380990">
              <a:defRPr/>
            </a:pPr>
            <a:r>
              <a:rPr lang="en" sz="2800">
                <a:solidFill>
                  <a:srgbClr val="000000"/>
                </a:solidFill>
                <a:latin typeface="Arial"/>
                <a:ea typeface="Arial"/>
                <a:cs typeface="Arial"/>
              </a:rPr>
              <a:t>Calculates the statistical significance of matches.</a:t>
            </a:r>
            <a:endParaRPr sz="2800">
              <a:solidFill>
                <a:srgbClr val="000000"/>
              </a:solidFill>
              <a:latin typeface="Arial"/>
              <a:ea typeface="Arial"/>
              <a:cs typeface="Arial"/>
            </a:endParaRPr>
          </a:p>
          <a:p>
            <a:pPr marL="0" indent="0">
              <a:lnSpc>
                <a:spcPct val="114999"/>
              </a:lnSpc>
              <a:buNone/>
              <a:defRPr/>
            </a:pPr>
            <a:r>
              <a:rPr lang="en" sz="2800">
                <a:solidFill>
                  <a:srgbClr val="000000"/>
                </a:solidFill>
                <a:latin typeface="Arial"/>
                <a:ea typeface="Arial"/>
                <a:cs typeface="Arial"/>
              </a:rPr>
              <a:t>Uses:</a:t>
            </a:r>
            <a:endParaRPr sz="2800">
              <a:solidFill>
                <a:srgbClr val="000000"/>
              </a:solidFill>
              <a:latin typeface="Arial"/>
              <a:ea typeface="Arial"/>
              <a:cs typeface="Arial"/>
            </a:endParaRPr>
          </a:p>
          <a:p>
            <a:pPr indent="0">
              <a:lnSpc>
                <a:spcPct val="114999"/>
              </a:lnSpc>
              <a:buNone/>
              <a:defRPr/>
            </a:pPr>
            <a:r>
              <a:rPr lang="en" sz="2800">
                <a:solidFill>
                  <a:srgbClr val="000000"/>
                </a:solidFill>
                <a:latin typeface="Arial"/>
                <a:ea typeface="Arial"/>
                <a:cs typeface="Arial"/>
              </a:rPr>
              <a:t>Can be used to infer functional and evolutionary relationships</a:t>
            </a:r>
            <a:endParaRPr sz="2800">
              <a:solidFill>
                <a:srgbClr val="000000"/>
              </a:solidFill>
              <a:latin typeface="Arial"/>
              <a:ea typeface="Arial"/>
              <a:cs typeface="Arial"/>
            </a:endParaRPr>
          </a:p>
          <a:p>
            <a:pPr indent="0">
              <a:lnSpc>
                <a:spcPct val="114999"/>
              </a:lnSpc>
              <a:buNone/>
              <a:defRPr/>
            </a:pPr>
            <a:r>
              <a:rPr lang="en" sz="2800">
                <a:solidFill>
                  <a:srgbClr val="000000"/>
                </a:solidFill>
                <a:latin typeface="Arial"/>
                <a:ea typeface="Arial"/>
                <a:cs typeface="Arial"/>
              </a:rPr>
              <a:t>Help identify members of gene families.</a:t>
            </a:r>
            <a:endParaRPr sz="2800">
              <a:solidFill>
                <a:srgbClr val="000000"/>
              </a:solidFill>
              <a:latin typeface="Arial"/>
              <a:ea typeface="Arial"/>
              <a:cs typeface="Arial"/>
            </a:endParaRPr>
          </a:p>
          <a:p>
            <a:pPr marL="0" indent="0">
              <a:spcAft>
                <a:spcPts val="1600"/>
              </a:spcAft>
              <a:buNone/>
              <a:defRPr/>
            </a:pPr>
            <a:endParaRPr sz="2400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2434367" y="1435622"/>
            <a:ext cx="7323265" cy="4955593"/>
          </a:xfrm>
          <a:prstGeom prst="rect">
            <a:avLst/>
          </a:prstGeom>
        </p:spPr>
      </p:pic>
      <p:sp>
        <p:nvSpPr>
          <p:cNvPr id="8" name="Google Shape;117;p18"/>
          <p:cNvSpPr txBox="1"/>
          <p:nvPr/>
        </p:nvSpPr>
        <p:spPr bwMode="auto">
          <a:xfrm>
            <a:off x="417206" y="111638"/>
            <a:ext cx="10251600" cy="12903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 fontScale="97500"/>
          </a:bodyPr>
          <a:lstStyle>
            <a:def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</a:defRPr>
            </a:lvl9pPr>
          </a:lstStyle>
          <a:p>
            <a:pPr>
              <a:defRPr/>
            </a:pPr>
            <a:r>
              <a:rPr lang="en-US" sz="3700">
                <a:solidFill>
                  <a:schemeClr val="accent1"/>
                </a:solidFill>
                <a:latin typeface="Arial"/>
                <a:cs typeface="Arial"/>
              </a:rPr>
              <a:t>Using MEGA</a:t>
            </a:r>
            <a:br>
              <a:rPr lang="en-US" sz="3450">
                <a:solidFill>
                  <a:schemeClr val="accent1"/>
                </a:solidFill>
                <a:latin typeface="Arial"/>
                <a:cs typeface="Arial"/>
              </a:rPr>
            </a:br>
            <a:r>
              <a:rPr lang="en-US" sz="2900">
                <a:solidFill>
                  <a:schemeClr val="accent1"/>
                </a:solidFill>
                <a:latin typeface="Arial"/>
                <a:cs typeface="Arial"/>
              </a:rPr>
              <a:t>Molecular Evolutionary Genetic Analysis</a:t>
            </a:r>
            <a:endParaRPr lang="en-US" sz="3450">
              <a:solidFill>
                <a:schemeClr val="accent1"/>
              </a:solidFill>
              <a:latin typeface="Arial"/>
              <a:cs typeface="Arial"/>
            </a:endParaRPr>
          </a:p>
        </p:txBody>
      </p:sp>
      <p:sp>
        <p:nvSpPr>
          <p:cNvPr id="2" name="Rectangle 1"/>
          <p:cNvSpPr/>
          <p:nvPr/>
        </p:nvSpPr>
        <p:spPr bwMode="auto">
          <a:xfrm>
            <a:off x="9598257" y="78037"/>
            <a:ext cx="213789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3200">
                <a:solidFill>
                  <a:srgbClr val="FF0000"/>
                </a:solidFill>
              </a:rPr>
              <a:t>Use MEGAX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6" name="Google Shape;126;p19"/>
          <p:cNvSpPr txBox="1">
            <a:spLocks noGrp="1"/>
          </p:cNvSpPr>
          <p:nvPr>
            <p:ph type="body" idx="1"/>
          </p:nvPr>
        </p:nvSpPr>
        <p:spPr bwMode="auto">
          <a:xfrm>
            <a:off x="346929" y="1764371"/>
            <a:ext cx="8439262" cy="4728117"/>
          </a:xfrm>
          <a:prstGeom prst="rect">
            <a:avLst/>
          </a:prstGeom>
          <a:solidFill>
            <a:schemeClr val="bg1"/>
          </a:solidFill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buNone/>
              <a:defRPr/>
            </a:pPr>
            <a:r>
              <a:rPr lang="en" sz="3600"/>
              <a:t>MEGA is an integrated tool for conducting:</a:t>
            </a:r>
            <a:endParaRPr sz="3600"/>
          </a:p>
          <a:p>
            <a:pPr>
              <a:spcBef>
                <a:spcPts val="1600"/>
              </a:spcBef>
              <a:defRPr/>
            </a:pPr>
            <a:r>
              <a:rPr lang="en" sz="3600"/>
              <a:t>Sequence Alignment</a:t>
            </a:r>
            <a:endParaRPr sz="3600"/>
          </a:p>
          <a:p>
            <a:pPr>
              <a:defRPr/>
            </a:pPr>
            <a:r>
              <a:rPr lang="en" sz="3600"/>
              <a:t>Inferring Phylogenetic Trees</a:t>
            </a:r>
            <a:endParaRPr sz="3600"/>
          </a:p>
          <a:p>
            <a:pPr>
              <a:defRPr/>
            </a:pPr>
            <a:r>
              <a:rPr lang="en" sz="3600"/>
              <a:t>Estimating Divergence Time</a:t>
            </a:r>
            <a:endParaRPr sz="3600"/>
          </a:p>
          <a:p>
            <a:pPr>
              <a:defRPr/>
            </a:pPr>
            <a:r>
              <a:rPr lang="en" sz="3600"/>
              <a:t>Estimating rate of Molecular Evolution</a:t>
            </a:r>
            <a:endParaRPr sz="3600"/>
          </a:p>
          <a:p>
            <a:pPr>
              <a:defRPr/>
            </a:pPr>
            <a:r>
              <a:rPr lang="en" sz="3600"/>
              <a:t>Inferring Ancestral Sequence</a:t>
            </a:r>
            <a:endParaRPr sz="3600"/>
          </a:p>
          <a:p>
            <a:pPr>
              <a:defRPr/>
            </a:pPr>
            <a:r>
              <a:rPr lang="en" sz="3600"/>
              <a:t>Testing Evolutionary Hypothesis</a:t>
            </a:r>
            <a:endParaRPr sz="3600"/>
          </a:p>
          <a:p>
            <a:pPr indent="0">
              <a:spcBef>
                <a:spcPts val="1600"/>
              </a:spcBef>
              <a:spcAft>
                <a:spcPts val="1600"/>
              </a:spcAft>
              <a:buNone/>
              <a:defRPr/>
            </a:pPr>
            <a:endParaRPr sz="2650"/>
          </a:p>
        </p:txBody>
      </p:sp>
      <p:sp>
        <p:nvSpPr>
          <p:cNvPr id="2" name="Google Shape;117;p18"/>
          <p:cNvSpPr txBox="1"/>
          <p:nvPr/>
        </p:nvSpPr>
        <p:spPr bwMode="auto">
          <a:xfrm>
            <a:off x="436136" y="384209"/>
            <a:ext cx="10251600" cy="11775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 fontScale="97500" lnSpcReduction="10000"/>
          </a:bodyPr>
          <a:lstStyle>
            <a:def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</a:defRPr>
            </a:lvl9pPr>
          </a:lstStyle>
          <a:p>
            <a:pPr>
              <a:defRPr/>
            </a:pPr>
            <a:r>
              <a:rPr lang="en-US" sz="4100">
                <a:solidFill>
                  <a:schemeClr val="accent1"/>
                </a:solidFill>
              </a:rPr>
              <a:t>Using MEGA </a:t>
            </a:r>
            <a:br>
              <a:rPr lang="en-US" sz="3450">
                <a:solidFill>
                  <a:schemeClr val="accent1"/>
                </a:solidFill>
              </a:rPr>
            </a:br>
            <a:r>
              <a:rPr lang="en-US" sz="2900">
                <a:solidFill>
                  <a:schemeClr val="accent1"/>
                </a:solidFill>
              </a:rPr>
              <a:t>to build a phylogenetic tree</a:t>
            </a:r>
            <a:endParaRPr lang="en-US" sz="3450">
              <a:solidFill>
                <a:schemeClr val="accent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rcRect l="51038" t="22764" r="9960" b="0"/>
          <a:stretch/>
        </p:blipFill>
        <p:spPr bwMode="auto">
          <a:xfrm>
            <a:off x="8845825" y="307978"/>
            <a:ext cx="2999246" cy="61845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1" name="Google Shape;61;p3"/>
          <p:cNvSpPr txBox="1">
            <a:spLocks noGrp="1"/>
          </p:cNvSpPr>
          <p:nvPr>
            <p:ph type="body" idx="1"/>
          </p:nvPr>
        </p:nvSpPr>
        <p:spPr bwMode="auto">
          <a:xfrm>
            <a:off x="143537" y="240792"/>
            <a:ext cx="10570846" cy="80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>
              <a:defRPr/>
            </a:pPr>
            <a:r>
              <a:rPr lang="en-US" sz="4400" b="1">
                <a:solidFill>
                  <a:schemeClr val="accent1"/>
                </a:solidFill>
                <a:latin typeface="Arial"/>
                <a:cs typeface="Arial"/>
              </a:rPr>
              <a:t>Project final draft : common issues</a:t>
            </a:r>
            <a:endParaRPr sz="4400" b="1">
              <a:solidFill>
                <a:schemeClr val="accent1"/>
              </a:solidFill>
              <a:latin typeface="Arial"/>
              <a:cs typeface="Arial"/>
            </a:endParaRPr>
          </a:p>
        </p:txBody>
      </p:sp>
      <p:sp>
        <p:nvSpPr>
          <p:cNvPr id="2" name="TextBox 1"/>
          <p:cNvSpPr txBox="1"/>
          <p:nvPr/>
        </p:nvSpPr>
        <p:spPr bwMode="auto">
          <a:xfrm>
            <a:off x="795130" y="1269526"/>
            <a:ext cx="10903811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3600" b="1"/>
              <a:t>Hypothesis and prediction</a:t>
            </a:r>
            <a:endParaRPr/>
          </a:p>
          <a:p>
            <a:pPr marL="571500" indent="-571500">
              <a:buFont typeface="Arial"/>
              <a:buChar char="•"/>
              <a:defRPr/>
            </a:pPr>
            <a:r>
              <a:rPr lang="en-US" sz="3600"/>
              <a:t>Incorrect format</a:t>
            </a:r>
            <a:endParaRPr/>
          </a:p>
          <a:p>
            <a:pPr marL="1028700" lvl="1" indent="-571500">
              <a:buFont typeface="Arial"/>
              <a:buChar char="•"/>
              <a:defRPr/>
            </a:pPr>
            <a:r>
              <a:rPr lang="en-US" sz="2800"/>
              <a:t>Hypothesis: what you think will happen and rationale supported by biological mechanisms related to question.</a:t>
            </a:r>
            <a:endParaRPr/>
          </a:p>
          <a:p>
            <a:pPr marL="1028700" lvl="1" indent="-571500">
              <a:buFont typeface="Arial"/>
              <a:buChar char="•"/>
              <a:defRPr/>
            </a:pPr>
            <a:r>
              <a:rPr lang="en-US" sz="2800"/>
              <a:t>Prediction: what data will look like if hypothesis is supported</a:t>
            </a:r>
            <a:endParaRPr/>
          </a:p>
          <a:p>
            <a:pPr marL="571500" indent="-571500">
              <a:buFont typeface="Arial"/>
              <a:buChar char="•"/>
              <a:defRPr/>
            </a:pPr>
            <a:r>
              <a:rPr lang="en-US" sz="3600"/>
              <a:t>Not focused on correct component</a:t>
            </a:r>
            <a:endParaRPr/>
          </a:p>
          <a:p>
            <a:pPr marL="571500" indent="-571500">
              <a:buFont typeface="Arial"/>
              <a:buChar char="•"/>
              <a:defRPr/>
            </a:pPr>
            <a:r>
              <a:rPr lang="en-US" sz="3600"/>
              <a:t>See lab 4 intro for the writing a hypothesis and prediction workshop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Google Shape;117;p18"/>
          <p:cNvSpPr txBox="1"/>
          <p:nvPr/>
        </p:nvSpPr>
        <p:spPr bwMode="auto">
          <a:xfrm>
            <a:off x="221453" y="313054"/>
            <a:ext cx="10251600" cy="71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 fontScale="97500" lnSpcReduction="10000"/>
          </a:bodyPr>
          <a:lstStyle>
            <a:def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</a:defRPr>
            </a:lvl9pPr>
          </a:lstStyle>
          <a:p>
            <a:pPr>
              <a:defRPr/>
            </a:pPr>
            <a:r>
              <a:rPr lang="en-US" sz="3450">
                <a:solidFill>
                  <a:schemeClr val="accent1"/>
                </a:solidFill>
                <a:latin typeface="Arial"/>
                <a:cs typeface="Arial"/>
              </a:rPr>
              <a:t>What is a phylogenetic tree?</a:t>
            </a:r>
            <a:endParaRPr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6659217" y="313054"/>
            <a:ext cx="5096647" cy="624789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 bwMode="auto">
          <a:xfrm>
            <a:off x="815009" y="2015495"/>
            <a:ext cx="4532244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  <a:defRPr/>
            </a:pPr>
            <a:r>
              <a:rPr lang="en-US" sz="2800"/>
              <a:t>Organizes species by similarity/relatedness</a:t>
            </a:r>
            <a:endParaRPr/>
          </a:p>
          <a:p>
            <a:pPr marL="285750" indent="-285750">
              <a:buFont typeface="Arial"/>
              <a:buChar char="•"/>
              <a:defRPr/>
            </a:pPr>
            <a:r>
              <a:rPr lang="en-US" sz="2800"/>
              <a:t>Helps scientists understand evolutionary processes</a:t>
            </a:r>
            <a:endParaRPr/>
          </a:p>
          <a:p>
            <a:pPr marL="285750" indent="-285750">
              <a:buFont typeface="Arial"/>
              <a:buChar char="•"/>
              <a:defRPr/>
            </a:pPr>
            <a:r>
              <a:rPr lang="en-US" sz="2800"/>
              <a:t>Always a hypothesis</a:t>
            </a:r>
            <a:endParaRPr/>
          </a:p>
          <a:p>
            <a:pPr marL="285750" indent="-285750">
              <a:buFont typeface="Arial"/>
              <a:buChar char="•"/>
              <a:defRPr/>
            </a:pPr>
            <a:r>
              <a:rPr lang="en-US" sz="2800"/>
              <a:t>We will learn more about these in 223!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657224" y="148814"/>
            <a:ext cx="10772775" cy="1658198"/>
          </a:xfrm>
        </p:spPr>
        <p:txBody>
          <a:bodyPr/>
          <a:lstStyle/>
          <a:p>
            <a:pPr>
              <a:defRPr/>
            </a:pPr>
            <a:r>
              <a:rPr lang="en-US"/>
              <a:t>Secret Part 1.5?: Data analysis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 bwMode="auto">
          <a:xfrm>
            <a:off x="676658" y="1807012"/>
            <a:ext cx="5025874" cy="3766185"/>
          </a:xfrm>
        </p:spPr>
        <p:txBody>
          <a:bodyPr/>
          <a:lstStyle/>
          <a:p>
            <a:pPr marL="222250" indent="-222250">
              <a:buFont typeface="Arial"/>
              <a:buChar char="•"/>
              <a:defRPr/>
            </a:pPr>
            <a:r>
              <a:rPr lang="en-US" sz="3200"/>
              <a:t>Finalize graphs you made in Lab 4 and visualize species diversity data</a:t>
            </a:r>
            <a:endParaRPr/>
          </a:p>
          <a:p>
            <a:pPr marL="222250" indent="-222250">
              <a:buFont typeface="Arial"/>
              <a:buChar char="•"/>
              <a:defRPr/>
            </a:pPr>
            <a:r>
              <a:rPr lang="en-US" sz="3200"/>
              <a:t>Interpret your results using margin of error</a:t>
            </a:r>
            <a:endParaRPr/>
          </a:p>
          <a:p>
            <a:pPr marL="222250" indent="-222250">
              <a:buFont typeface="Arial"/>
              <a:buChar char="•"/>
              <a:defRPr/>
            </a:pPr>
            <a:r>
              <a:rPr lang="en-US" sz="3200"/>
              <a:t>Use in your projects!</a:t>
            </a:r>
            <a:endParaRPr/>
          </a:p>
          <a:p>
            <a:pPr>
              <a:buFont typeface="Arial"/>
              <a:buChar char="•"/>
              <a:defRPr/>
            </a:pPr>
            <a:endParaRPr lang="en-US"/>
          </a:p>
        </p:txBody>
      </p:sp>
      <p:graphicFrame>
        <p:nvGraphicFramePr>
          <p:cNvPr id="0" name=""/>
          <p:cNvGraphicFramePr>
            <a:graphicFrameLocks xmlns:a="http://schemas.openxmlformats.org/drawingml/2006/main" noChangeAspect="1"/>
          </p:cNvGraphicFramePr>
          <p:nvPr>
            <p:extLst>
              <p:ext uri="{D42A27DB-BD31-4B8C-83A1-F6EECF244321}">
                <p14:modId xmlns:p14="http://schemas.microsoft.com/office/powerpoint/2010/main" val="2157879785"/>
              </p:ext>
            </p:extLst>
          </p:nvPr>
        </p:nvGraphicFramePr>
        <p:xfrm>
          <a:off x="6489470" y="1823521"/>
          <a:ext cx="4544791" cy="4288556"/>
        </p:xfrm>
        <a:graphic>
          <a:graphicData uri="http://schemas.openxmlformats.org/presentationml/2006/ole">
            <p:oleObj name="oleObj" r:id="rId4" imgW="3209290" imgH="3028950" progId="PBrush">
              <p:embed/>
              <p:pic>
                <p:nvPicPr>
                  <p:cNvPr id="0" name=""/>
                  <p:cNvPicPr/>
                  <p:nvPr/>
                </p:nvPicPr>
                <p:blipFill>
                  <a:blip r:embed="rId3"/>
                  <a:stretch/>
                </p:blipFill>
                <p:spPr bwMode="auto">
                  <a:xfrm>
                    <a:off x="6489470" y="1823521"/>
                    <a:ext cx="4544791" cy="4288556"/>
                  </a:xfrm>
                  <a:prstGeom prst="rect">
                    <a:avLst/>
                  </a:prstGeom>
                </p:spPr>
              </p:pic>
            </p:oleObj>
          </a:graphicData>
        </a:graphic>
      </p:graphicFrame>
      <p:graphicFrame>
        <p:nvGraphicFramePr>
          <p:cNvPr id="5" name="Chart 4"/>
          <p:cNvGraphicFramePr>
            <a:graphicFrameLocks xmlns:a="http://schemas.openxmlformats.org/drawingml/2006/main"/>
          </p:cNvGraphicFramePr>
          <p:nvPr/>
        </p:nvGraphicFramePr>
        <p:xfrm>
          <a:off x="1048529" y="4544291"/>
          <a:ext cx="3988984" cy="231370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3095613" y="487002"/>
            <a:ext cx="6233089" cy="714125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/>
          <a:p>
            <a:pPr>
              <a:defRPr/>
            </a:pPr>
            <a:r>
              <a:rPr lang="en-US" sz="4000"/>
              <a:t>Part 2: Science communication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 bwMode="auto">
          <a:xfrm>
            <a:off x="1055078" y="1814143"/>
            <a:ext cx="8187951" cy="1940157"/>
          </a:xfrm>
        </p:spPr>
        <p:txBody>
          <a:bodyPr>
            <a:normAutofit/>
          </a:bodyPr>
          <a:lstStyle/>
          <a:p>
            <a:pPr marL="222250" indent="-222250">
              <a:buFont typeface="Arial"/>
              <a:buChar char="•"/>
              <a:defRPr/>
            </a:pPr>
            <a:r>
              <a:rPr lang="en-US" sz="2800"/>
              <a:t>Work on your presentation for week 10 </a:t>
            </a:r>
            <a:endParaRPr/>
          </a:p>
          <a:p>
            <a:pPr marL="222250" indent="-222250">
              <a:buFont typeface="Arial"/>
              <a:buChar char="•"/>
              <a:defRPr/>
            </a:pPr>
            <a:r>
              <a:rPr lang="en-US" sz="2800"/>
              <a:t>Assign roles (every group member must participate) </a:t>
            </a:r>
            <a:endParaRPr/>
          </a:p>
          <a:p>
            <a:pPr marL="222250" indent="-222250">
              <a:buFont typeface="Arial"/>
              <a:buChar char="•"/>
              <a:defRPr/>
            </a:pPr>
            <a:r>
              <a:rPr lang="en-US" sz="2800"/>
              <a:t>Focus on content, work on aesthetic later </a:t>
            </a:r>
            <a:endParaRPr/>
          </a:p>
          <a:p>
            <a:pPr marL="222250" lvl="1" indent="-222250">
              <a:buFont typeface="Arial"/>
              <a:buChar char="•"/>
              <a:defRPr/>
            </a:pPr>
            <a:r>
              <a:rPr lang="en-US" sz="2800"/>
              <a:t>Make sure all group members have editing capabilities </a:t>
            </a:r>
            <a:endParaRPr/>
          </a:p>
          <a:p>
            <a:pPr marL="222250" indent="-222250">
              <a:buFont typeface="Arial"/>
              <a:buChar char="•"/>
              <a:defRPr/>
            </a:pPr>
            <a:endParaRPr lang="en-US" sz="2800"/>
          </a:p>
          <a:p>
            <a:pPr>
              <a:buFont typeface="Arial"/>
              <a:buChar char="•"/>
              <a:defRPr/>
            </a:pPr>
            <a:endParaRPr lang="en-US" sz="1800"/>
          </a:p>
        </p:txBody>
      </p:sp>
      <p:sp>
        <p:nvSpPr>
          <p:cNvPr id="3" name="Content Placeholder 3"/>
          <p:cNvSpPr txBox="1"/>
          <p:nvPr/>
        </p:nvSpPr>
        <p:spPr bwMode="auto">
          <a:xfrm flipH="0" flipV="0">
            <a:off x="950535" y="4588606"/>
            <a:ext cx="8610500" cy="28881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79488" indent="-79488" algn="l" defTabSz="794883">
              <a:lnSpc>
                <a:spcPct val="85000"/>
              </a:lnSpc>
              <a:spcBef>
                <a:spcPts val="1130"/>
              </a:spcBef>
              <a:buFont typeface="Arial"/>
              <a:buChar char=" "/>
              <a:defRPr sz="21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02056" indent="-298082" algn="l" defTabSz="794883">
              <a:lnSpc>
                <a:spcPct val="85000"/>
              </a:lnSpc>
              <a:spcBef>
                <a:spcPts val="522"/>
              </a:spcBef>
              <a:buFont typeface="Arial"/>
              <a:buChar char=" "/>
              <a:defRPr sz="21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76930" indent="-476930" algn="l" defTabSz="794883">
              <a:lnSpc>
                <a:spcPct val="85000"/>
              </a:lnSpc>
              <a:spcBef>
                <a:spcPts val="522"/>
              </a:spcBef>
              <a:buFont typeface="Arial"/>
              <a:buChar char=" "/>
              <a:defRPr sz="1750" i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15395" indent="-715395" algn="l" defTabSz="794883">
              <a:lnSpc>
                <a:spcPct val="85000"/>
              </a:lnSpc>
              <a:spcBef>
                <a:spcPts val="522"/>
              </a:spcBef>
              <a:buFont typeface="Arial"/>
              <a:buChar char=" "/>
              <a:defRPr sz="155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53860" indent="-953860" algn="l" defTabSz="794883">
              <a:lnSpc>
                <a:spcPct val="85000"/>
              </a:lnSpc>
              <a:spcBef>
                <a:spcPts val="522"/>
              </a:spcBef>
              <a:buFont typeface="Arial"/>
              <a:buChar char=" "/>
              <a:defRPr sz="155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043154" indent="-198721" algn="l" defTabSz="794883">
              <a:lnSpc>
                <a:spcPct val="85000"/>
              </a:lnSpc>
              <a:spcBef>
                <a:spcPts val="522"/>
              </a:spcBef>
              <a:buFont typeface="Arial"/>
              <a:buChar char=" "/>
              <a:defRPr sz="155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17013" indent="-198721" algn="l" defTabSz="794883">
              <a:lnSpc>
                <a:spcPct val="85000"/>
              </a:lnSpc>
              <a:spcBef>
                <a:spcPts val="522"/>
              </a:spcBef>
              <a:buFont typeface="Arial"/>
              <a:buChar char=" "/>
              <a:defRPr sz="155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390872" indent="-198721" algn="l" defTabSz="794883">
              <a:lnSpc>
                <a:spcPct val="85000"/>
              </a:lnSpc>
              <a:spcBef>
                <a:spcPts val="522"/>
              </a:spcBef>
              <a:buFont typeface="Arial"/>
              <a:buChar char=" "/>
              <a:defRPr sz="155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564731" indent="-198721" algn="l" defTabSz="794883">
              <a:lnSpc>
                <a:spcPct val="85000"/>
              </a:lnSpc>
              <a:spcBef>
                <a:spcPts val="522"/>
              </a:spcBef>
              <a:buFont typeface="Arial"/>
              <a:buChar char=" "/>
              <a:defRPr sz="155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2250" indent="-222250">
              <a:buFont typeface="Arial"/>
              <a:buChar char="•"/>
              <a:defRPr/>
            </a:pPr>
            <a:r>
              <a:rPr lang="en-US" sz="2600"/>
              <a:t>If not complete by end of lab: Collaborate outside of lab asynchronously using Google Sheets or synchronously </a:t>
            </a:r>
            <a:br>
              <a:rPr lang="en-US" sz="2600"/>
            </a:br>
            <a:r>
              <a:rPr lang="en-US" sz="2600"/>
              <a:t>in-person or on Zoom </a:t>
            </a:r>
            <a:endParaRPr/>
          </a:p>
          <a:p>
            <a:pPr marL="222250" indent="-222250">
              <a:buFont typeface="Arial"/>
              <a:buChar char="•"/>
              <a:defRPr/>
            </a:pPr>
            <a:r>
              <a:rPr lang="en-US" sz="2600"/>
              <a:t>Collaboration tools: </a:t>
            </a:r>
            <a:br>
              <a:rPr lang="en-US" sz="2600"/>
            </a:br>
            <a:r>
              <a:rPr lang="en-US" sz="2600"/>
              <a:t>Office365 or Google Sheets </a:t>
            </a:r>
            <a:endParaRPr/>
          </a:p>
          <a:p>
            <a:pPr marL="222250" indent="-222250">
              <a:buFont typeface="Arial"/>
              <a:buChar char="•"/>
              <a:defRPr/>
            </a:pPr>
            <a:endParaRPr lang="en-US" sz="2600"/>
          </a:p>
          <a:p>
            <a:pPr>
              <a:buFont typeface="Arial"/>
              <a:buChar char="•"/>
              <a:defRPr/>
            </a:pPr>
            <a:endParaRPr lang="en-US" sz="260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 txBox="1">
            <a:spLocks noChangeArrowheads="1"/>
          </p:cNvSpPr>
          <p:nvPr/>
        </p:nvSpPr>
        <p:spPr bwMode="auto">
          <a:xfrm rot="16199999">
            <a:off x="-2554051" y="3136302"/>
            <a:ext cx="6101733" cy="993631"/>
          </a:xfrm>
          <a:prstGeom prst="rect">
            <a:avLst/>
          </a:prstGeom>
        </p:spPr>
        <p:txBody>
          <a:bodyPr vert="horz" lIns="79490" tIns="39745" rIns="79490" bIns="39745" rtlCol="0" anchor="ctr">
            <a:normAutofit/>
          </a:bodyPr>
          <a:lstStyle>
            <a:lvl1pPr algn="l" defTabSz="914400">
              <a:lnSpc>
                <a:spcPct val="85000"/>
              </a:lnSpc>
              <a:spcBef>
                <a:spcPts val="0"/>
              </a:spcBef>
              <a:buNone/>
              <a:defRPr sz="5400" spc="-12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794883">
              <a:defRPr/>
            </a:pPr>
            <a:r>
              <a:rPr lang="en-US" sz="3850" spc="-104">
                <a:solidFill>
                  <a:srgbClr val="92278F"/>
                </a:solidFill>
                <a:latin typeface="Calibri Light"/>
              </a:rPr>
              <a:t>Today’s Roadmap and Tips</a:t>
            </a:r>
            <a:endParaRPr/>
          </a:p>
        </p:txBody>
      </p:sp>
      <p:sp>
        <p:nvSpPr>
          <p:cNvPr id="12" name="TextBox 11"/>
          <p:cNvSpPr txBox="1"/>
          <p:nvPr/>
        </p:nvSpPr>
        <p:spPr bwMode="auto">
          <a:xfrm>
            <a:off x="765543" y="62908"/>
            <a:ext cx="11435815" cy="6096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397442">
              <a:defRPr/>
            </a:pPr>
            <a:r>
              <a:rPr lang="en-US" sz="2200">
                <a:solidFill>
                  <a:prstClr val="black"/>
                </a:solidFill>
                <a:latin typeface="Calibri Light"/>
              </a:rPr>
              <a:t>If the text on your computer is small, before starting you can adjust text size in the display settings. (But you will need to log off and log back in)</a:t>
            </a:r>
            <a:endParaRPr lang="en-US" sz="2200" b="1">
              <a:solidFill>
                <a:srgbClr val="92278F"/>
              </a:solidFill>
              <a:latin typeface="Calibri Light"/>
            </a:endParaRPr>
          </a:p>
          <a:p>
            <a:pPr defTabSz="397442">
              <a:defRPr/>
            </a:pPr>
            <a:r>
              <a:rPr lang="en-US" sz="2200" b="1">
                <a:solidFill>
                  <a:schemeClr val="accent1"/>
                </a:solidFill>
                <a:latin typeface="Calibri Light"/>
              </a:rPr>
              <a:t>Part I:  DNA sequence analysis</a:t>
            </a:r>
            <a:endParaRPr/>
          </a:p>
          <a:p>
            <a:pPr marL="298082" indent="-298082" defTabSz="397442">
              <a:buFont typeface="Arial"/>
              <a:buChar char="•"/>
              <a:defRPr/>
            </a:pPr>
            <a:r>
              <a:rPr lang="en-US" sz="2200">
                <a:solidFill>
                  <a:prstClr val="black"/>
                </a:solidFill>
                <a:latin typeface="Calibri Light"/>
              </a:rPr>
              <a:t>Links on canvas. Modules &gt; Lab Material &gt; baseline_samples.fasta</a:t>
            </a:r>
            <a:endParaRPr/>
          </a:p>
          <a:p>
            <a:pPr marL="298082" indent="-298082" defTabSz="397442">
              <a:buFont typeface="Arial"/>
              <a:buChar char="•"/>
              <a:defRPr/>
            </a:pPr>
            <a:r>
              <a:rPr lang="en-US" sz="2200" b="1">
                <a:solidFill>
                  <a:prstClr val="black"/>
                </a:solidFill>
                <a:latin typeface="Calibri Light"/>
              </a:rPr>
              <a:t>For BLAST: </a:t>
            </a:r>
            <a:r>
              <a:rPr lang="en-US" sz="2200">
                <a:solidFill>
                  <a:prstClr val="black"/>
                </a:solidFill>
                <a:latin typeface="Calibri Light"/>
              </a:rPr>
              <a:t>select ‘somewhat similar sequences’</a:t>
            </a:r>
            <a:endParaRPr/>
          </a:p>
          <a:p>
            <a:pPr marL="298082" indent="-298082" defTabSz="397442">
              <a:buFont typeface="Arial"/>
              <a:buChar char="•"/>
              <a:defRPr/>
            </a:pPr>
            <a:r>
              <a:rPr lang="en-US" sz="2200" b="1">
                <a:solidFill>
                  <a:prstClr val="black"/>
                </a:solidFill>
                <a:latin typeface="Calibri Light"/>
              </a:rPr>
              <a:t>For MEGA: </a:t>
            </a:r>
            <a:r>
              <a:rPr lang="en-US" sz="2200">
                <a:solidFill>
                  <a:prstClr val="black"/>
                </a:solidFill>
                <a:latin typeface="Calibri Light"/>
              </a:rPr>
              <a:t>you want MEGA-X. </a:t>
            </a:r>
            <a:endParaRPr/>
          </a:p>
          <a:p>
            <a:pPr marL="755282" lvl="1" indent="-298082" defTabSz="397442">
              <a:buFont typeface="Arial"/>
              <a:buChar char="•"/>
              <a:defRPr/>
            </a:pPr>
            <a:r>
              <a:rPr lang="en-US" sz="2200">
                <a:solidFill>
                  <a:prstClr val="black"/>
                </a:solidFill>
                <a:latin typeface="Calibri Light"/>
              </a:rPr>
              <a:t>P83 #5: You may get a pop-up message here, click ‘ignore’</a:t>
            </a:r>
            <a:endParaRPr/>
          </a:p>
          <a:p>
            <a:pPr marL="755282" lvl="1" indent="-298082" defTabSz="397442">
              <a:buFont typeface="Arial"/>
              <a:buChar char="•"/>
              <a:defRPr/>
            </a:pPr>
            <a:r>
              <a:rPr lang="en-US" sz="2200">
                <a:solidFill>
                  <a:prstClr val="black"/>
                </a:solidFill>
                <a:latin typeface="Calibri Light"/>
              </a:rPr>
              <a:t>Before you save your file, rename your sequences as the species names by double clicking into the name box. These labels will automatically translate to your tree later. </a:t>
            </a:r>
            <a:endParaRPr/>
          </a:p>
          <a:p>
            <a:pPr marL="755282" lvl="1" indent="-298082" defTabSz="397442">
              <a:buFont typeface="Arial"/>
              <a:buChar char="•"/>
              <a:defRPr/>
            </a:pPr>
            <a:r>
              <a:rPr lang="en-US" sz="2200">
                <a:solidFill>
                  <a:prstClr val="black"/>
                </a:solidFill>
                <a:latin typeface="Calibri Light"/>
              </a:rPr>
              <a:t>P84 #3: when making the phylogenetic tree, select ‘maximum parsimony’ NOT maximum likelihood. </a:t>
            </a:r>
            <a:endParaRPr/>
          </a:p>
          <a:p>
            <a:pPr marL="755282" lvl="1" indent="-298082" defTabSz="397442">
              <a:buFont typeface="Arial"/>
              <a:buChar char="•"/>
              <a:defRPr/>
            </a:pPr>
            <a:r>
              <a:rPr lang="en-US" sz="2200">
                <a:solidFill>
                  <a:prstClr val="black"/>
                </a:solidFill>
                <a:latin typeface="Calibri Light"/>
              </a:rPr>
              <a:t>Go to ‘view’ -&gt; ‘fonts’ to adjust font sizes of the tree elements</a:t>
            </a:r>
            <a:endParaRPr lang="en-US" sz="2200">
              <a:solidFill>
                <a:schemeClr val="accent1"/>
              </a:solidFill>
              <a:latin typeface="Calibri Light"/>
            </a:endParaRPr>
          </a:p>
          <a:p>
            <a:pPr defTabSz="397442">
              <a:defRPr/>
            </a:pPr>
            <a:r>
              <a:rPr lang="en-US" sz="2200" b="1">
                <a:solidFill>
                  <a:schemeClr val="accent1"/>
                </a:solidFill>
                <a:latin typeface="Calibri Light"/>
              </a:rPr>
              <a:t>Part ?: Data visualization</a:t>
            </a:r>
            <a:endParaRPr/>
          </a:p>
          <a:p>
            <a:pPr marL="298082" indent="-298082" defTabSz="397442">
              <a:buFont typeface="Arial"/>
              <a:buChar char="•"/>
              <a:defRPr/>
            </a:pPr>
            <a:r>
              <a:rPr lang="en-US" sz="2200">
                <a:latin typeface="Calibri Light"/>
              </a:rPr>
              <a:t>Finalize figures </a:t>
            </a:r>
            <a:r>
              <a:rPr lang="en-US" sz="2200">
                <a:latin typeface="Calibri Light"/>
              </a:rPr>
              <a:t>for projects!</a:t>
            </a:r>
            <a:endParaRPr lang="en-US" sz="2200">
              <a:latin typeface="Calibri Light"/>
            </a:endParaRPr>
          </a:p>
          <a:p>
            <a:pPr defTabSz="397442">
              <a:defRPr/>
            </a:pPr>
            <a:r>
              <a:rPr lang="en-US" sz="2200" b="1">
                <a:solidFill>
                  <a:schemeClr val="accent1"/>
                </a:solidFill>
                <a:latin typeface="Calibri Light"/>
              </a:rPr>
              <a:t>Part II: Science Communication</a:t>
            </a:r>
            <a:endParaRPr/>
          </a:p>
          <a:p>
            <a:pPr marL="298082" indent="-298082" defTabSz="397442">
              <a:buFont typeface="Arial"/>
              <a:buChar char="•"/>
              <a:defRPr/>
            </a:pPr>
            <a:r>
              <a:rPr lang="en-US" sz="2200">
                <a:solidFill>
                  <a:prstClr val="black"/>
                </a:solidFill>
                <a:latin typeface="Calibri Light"/>
              </a:rPr>
              <a:t>Generally, assigning one slide or section to each person to develop and present works well </a:t>
            </a:r>
            <a:endParaRPr/>
          </a:p>
          <a:p>
            <a:pPr marL="298082" indent="-298082" defTabSz="397442">
              <a:buFont typeface="Arial"/>
              <a:buChar char="•"/>
              <a:defRPr/>
            </a:pPr>
            <a:r>
              <a:rPr lang="en-US" sz="2200">
                <a:solidFill>
                  <a:prstClr val="black"/>
                </a:solidFill>
                <a:latin typeface="Calibri Light"/>
              </a:rPr>
              <a:t>Make sure everyone has editing capabilities for shared documents</a:t>
            </a:r>
            <a:endParaRPr/>
          </a:p>
          <a:p>
            <a:pPr marL="298082" indent="-298082" defTabSz="397442">
              <a:buFont typeface="Arial"/>
              <a:buChar char="•"/>
              <a:defRPr/>
            </a:pPr>
            <a:endParaRPr lang="en-US" sz="2000" i="1">
              <a:solidFill>
                <a:prstClr val="black"/>
              </a:solidFill>
              <a:latin typeface="Calibri Ligh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solidFill>
          <a:schemeClr val="accent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6" name="Picture 4" descr="Yellow question mark"/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alphaModFix amt="26000"/>
          </a:blip>
          <a:srcRect l="7273" t="0" r="0" b="0"/>
          <a:stretch/>
        </p:blipFill>
        <p:spPr bwMode="auto">
          <a:xfrm>
            <a:off x="-3" y="0"/>
            <a:ext cx="12192011" cy="68580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 bwMode="auto">
          <a:xfrm>
            <a:off x="1028792" y="3123472"/>
            <a:ext cx="9874855" cy="2914650"/>
          </a:xfrm>
        </p:spPr>
        <p:txBody>
          <a:bodyPr vert="horz" lIns="54198" tIns="27100" rIns="54198" bIns="27100" rtlCol="0" anchor="b">
            <a:noAutofit/>
          </a:bodyPr>
          <a:lstStyle/>
          <a:p>
            <a:pPr defTabSz="541938">
              <a:lnSpc>
                <a:spcPct val="80000"/>
              </a:lnSpc>
              <a:defRPr/>
            </a:pPr>
            <a:r>
              <a:rPr lang="en-US" sz="12950" b="1" spc="-72">
                <a:solidFill>
                  <a:schemeClr val="bg1"/>
                </a:solidFill>
              </a:rPr>
              <a:t>Questions?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 txBox="1">
            <a:spLocks noChangeArrowheads="1"/>
          </p:cNvSpPr>
          <p:nvPr/>
        </p:nvSpPr>
        <p:spPr bwMode="auto">
          <a:xfrm rot="16199999">
            <a:off x="-2554051" y="3136302"/>
            <a:ext cx="6101733" cy="993631"/>
          </a:xfrm>
          <a:prstGeom prst="rect">
            <a:avLst/>
          </a:prstGeom>
        </p:spPr>
        <p:txBody>
          <a:bodyPr vert="horz" lIns="79490" tIns="39745" rIns="79490" bIns="39745" rtlCol="0" anchor="ctr">
            <a:normAutofit/>
          </a:bodyPr>
          <a:lstStyle>
            <a:lvl1pPr algn="l" defTabSz="914400">
              <a:lnSpc>
                <a:spcPct val="85000"/>
              </a:lnSpc>
              <a:spcBef>
                <a:spcPts val="0"/>
              </a:spcBef>
              <a:buNone/>
              <a:defRPr sz="5400" spc="-12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794883">
              <a:defRPr/>
            </a:pPr>
            <a:r>
              <a:rPr lang="en-US" sz="3850" spc="-104">
                <a:solidFill>
                  <a:srgbClr val="92278F"/>
                </a:solidFill>
                <a:latin typeface="Calibri Light"/>
              </a:rPr>
              <a:t>Today’s Roadmap and Tips</a:t>
            </a:r>
            <a:endParaRPr/>
          </a:p>
        </p:txBody>
      </p:sp>
      <p:sp>
        <p:nvSpPr>
          <p:cNvPr id="12" name="TextBox 11"/>
          <p:cNvSpPr txBox="1"/>
          <p:nvPr/>
        </p:nvSpPr>
        <p:spPr bwMode="auto">
          <a:xfrm>
            <a:off x="765544" y="62909"/>
            <a:ext cx="11426456" cy="71096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397442">
              <a:defRPr/>
            </a:pPr>
            <a:r>
              <a:rPr lang="en-US" sz="2200">
                <a:solidFill>
                  <a:prstClr val="black"/>
                </a:solidFill>
                <a:latin typeface="Calibri Light"/>
              </a:rPr>
              <a:t>If the text on your computer is small, before starting you can adjust text size in the display settings. (But you will need to log off and log back in)</a:t>
            </a:r>
            <a:endParaRPr lang="en-US" sz="2200" b="1">
              <a:solidFill>
                <a:srgbClr val="92278F"/>
              </a:solidFill>
              <a:latin typeface="Calibri Light"/>
            </a:endParaRPr>
          </a:p>
          <a:p>
            <a:pPr defTabSz="397442">
              <a:defRPr/>
            </a:pPr>
            <a:r>
              <a:rPr lang="en-US" sz="2200" b="1">
                <a:solidFill>
                  <a:schemeClr val="accent1"/>
                </a:solidFill>
                <a:latin typeface="Calibri Light"/>
              </a:rPr>
              <a:t>Part I:  DNA sequence analysis</a:t>
            </a:r>
            <a:endParaRPr/>
          </a:p>
          <a:p>
            <a:pPr marL="298082" indent="-298082" defTabSz="397442">
              <a:buFont typeface="Arial"/>
              <a:buChar char="•"/>
              <a:defRPr/>
            </a:pPr>
            <a:r>
              <a:rPr lang="en-US" sz="2200">
                <a:solidFill>
                  <a:prstClr val="black"/>
                </a:solidFill>
                <a:latin typeface="Calibri Light"/>
              </a:rPr>
              <a:t>Links on canvas. Modules &gt; lab materials &gt; lab links</a:t>
            </a:r>
            <a:endParaRPr/>
          </a:p>
          <a:p>
            <a:pPr marL="298082" indent="-298082" defTabSz="397442">
              <a:buFont typeface="Arial"/>
              <a:buChar char="•"/>
              <a:defRPr/>
            </a:pPr>
            <a:r>
              <a:rPr lang="en-US" sz="2200">
                <a:solidFill>
                  <a:prstClr val="black"/>
                </a:solidFill>
                <a:latin typeface="Calibri Light"/>
              </a:rPr>
              <a:t>If you did not sequence any DNA or your DNA is not usable, use any other groups’ sequences</a:t>
            </a:r>
            <a:endParaRPr/>
          </a:p>
          <a:p>
            <a:pPr marL="755282" lvl="1" indent="-298082" defTabSz="397442">
              <a:buFont typeface="Arial"/>
              <a:buChar char="•"/>
              <a:defRPr/>
            </a:pPr>
            <a:r>
              <a:rPr lang="en-US" sz="2000" b="1">
                <a:solidFill>
                  <a:prstClr val="black"/>
                </a:solidFill>
                <a:latin typeface="Calibri Light"/>
              </a:rPr>
              <a:t>You will need to do at least 6 sequences to build a tree, 5 samples and 1 outgroup downloaded from NCBI </a:t>
            </a:r>
            <a:endParaRPr/>
          </a:p>
          <a:p>
            <a:pPr marL="298082" indent="-298082" defTabSz="397442">
              <a:buFont typeface="Arial"/>
              <a:buChar char="•"/>
              <a:defRPr/>
            </a:pPr>
            <a:r>
              <a:rPr lang="en-US" sz="2200">
                <a:solidFill>
                  <a:prstClr val="black"/>
                </a:solidFill>
                <a:latin typeface="Calibri Light"/>
              </a:rPr>
              <a:t>For BLAST: select ‘somewhat similar sequences’</a:t>
            </a:r>
            <a:endParaRPr/>
          </a:p>
          <a:p>
            <a:pPr marL="298082" indent="-298082" defTabSz="397442">
              <a:buFont typeface="Arial"/>
              <a:buChar char="•"/>
              <a:defRPr/>
            </a:pPr>
            <a:r>
              <a:rPr lang="en-US" sz="2200">
                <a:solidFill>
                  <a:prstClr val="black"/>
                </a:solidFill>
                <a:latin typeface="Calibri Light"/>
              </a:rPr>
              <a:t>For MEGA: you want MEGA-X. </a:t>
            </a:r>
            <a:endParaRPr/>
          </a:p>
          <a:p>
            <a:pPr marL="755282" lvl="1" indent="-298082" defTabSz="397442">
              <a:buFont typeface="Arial"/>
              <a:buChar char="•"/>
              <a:defRPr/>
            </a:pPr>
            <a:r>
              <a:rPr lang="en-US" sz="2200">
                <a:solidFill>
                  <a:prstClr val="black"/>
                </a:solidFill>
                <a:latin typeface="Calibri Light"/>
              </a:rPr>
              <a:t>P83 #5: You may get a pop-up message here, click ‘ignore’</a:t>
            </a:r>
            <a:endParaRPr/>
          </a:p>
          <a:p>
            <a:pPr marL="755282" lvl="1" indent="-298082" defTabSz="397442">
              <a:buFont typeface="Arial"/>
              <a:buChar char="•"/>
              <a:defRPr/>
            </a:pPr>
            <a:r>
              <a:rPr lang="en-US" sz="2200">
                <a:solidFill>
                  <a:prstClr val="black"/>
                </a:solidFill>
                <a:latin typeface="Calibri Light"/>
              </a:rPr>
              <a:t>Before you save your file, rename your sequences as the species names by double clicking into the name box. These labels will automatically translate to your tree later. </a:t>
            </a:r>
            <a:endParaRPr/>
          </a:p>
          <a:p>
            <a:pPr marL="755282" lvl="1" indent="-298082" defTabSz="397442">
              <a:buFont typeface="Arial"/>
              <a:buChar char="•"/>
              <a:defRPr/>
            </a:pPr>
            <a:r>
              <a:rPr lang="en-US" sz="2200">
                <a:solidFill>
                  <a:prstClr val="black"/>
                </a:solidFill>
                <a:latin typeface="Calibri Light"/>
              </a:rPr>
              <a:t>P84 #3: when making the phylogenetic tree, select ‘maximum parsimony’ NOT maximum likelihood. </a:t>
            </a:r>
            <a:endParaRPr/>
          </a:p>
          <a:p>
            <a:pPr marL="755282" lvl="1" indent="-298082" defTabSz="397442">
              <a:buFont typeface="Arial"/>
              <a:buChar char="•"/>
              <a:defRPr/>
            </a:pPr>
            <a:r>
              <a:rPr lang="en-US" sz="2200">
                <a:solidFill>
                  <a:prstClr val="black"/>
                </a:solidFill>
                <a:latin typeface="Calibri Light"/>
              </a:rPr>
              <a:t>Go to ‘view’ -&gt; ‘fonts’ to adjust font sizes of the tree elements</a:t>
            </a:r>
            <a:endParaRPr lang="en-US" sz="2200">
              <a:solidFill>
                <a:schemeClr val="accent1"/>
              </a:solidFill>
              <a:latin typeface="Calibri Light"/>
            </a:endParaRPr>
          </a:p>
          <a:p>
            <a:pPr defTabSz="397442">
              <a:defRPr/>
            </a:pPr>
            <a:r>
              <a:rPr lang="en-US" sz="2200" b="1">
                <a:solidFill>
                  <a:schemeClr val="accent1"/>
                </a:solidFill>
                <a:latin typeface="Calibri Light"/>
              </a:rPr>
              <a:t>Part ?: Data visualization</a:t>
            </a:r>
            <a:endParaRPr/>
          </a:p>
          <a:p>
            <a:pPr marL="298082" indent="-298082" defTabSz="397442">
              <a:buFont typeface="Arial"/>
              <a:buChar char="•"/>
              <a:defRPr/>
            </a:pPr>
            <a:r>
              <a:rPr lang="en-US" sz="2200">
                <a:latin typeface="Calibri Light"/>
              </a:rPr>
              <a:t>Finalize figures!</a:t>
            </a:r>
            <a:endParaRPr/>
          </a:p>
          <a:p>
            <a:pPr defTabSz="397442">
              <a:defRPr/>
            </a:pPr>
            <a:r>
              <a:rPr lang="en-US" sz="2200" b="1">
                <a:solidFill>
                  <a:schemeClr val="accent1"/>
                </a:solidFill>
                <a:latin typeface="Calibri Light"/>
              </a:rPr>
              <a:t>Part II: Science Communication</a:t>
            </a:r>
            <a:endParaRPr/>
          </a:p>
          <a:p>
            <a:pPr marL="298082" indent="-298082" defTabSz="397442">
              <a:buFont typeface="Arial"/>
              <a:buChar char="•"/>
              <a:defRPr/>
            </a:pPr>
            <a:r>
              <a:rPr lang="en-US" sz="2200">
                <a:solidFill>
                  <a:prstClr val="black"/>
                </a:solidFill>
                <a:latin typeface="Calibri Light"/>
              </a:rPr>
              <a:t>Generally, assigning one slide or section to each person to develop and present works well </a:t>
            </a:r>
            <a:endParaRPr/>
          </a:p>
          <a:p>
            <a:pPr marL="298082" indent="-298082" defTabSz="397442">
              <a:buFont typeface="Arial"/>
              <a:buChar char="•"/>
              <a:defRPr/>
            </a:pPr>
            <a:r>
              <a:rPr lang="en-US" sz="2200">
                <a:solidFill>
                  <a:prstClr val="black"/>
                </a:solidFill>
                <a:latin typeface="Calibri Light"/>
              </a:rPr>
              <a:t>Make sure everyone has editing capabilities for shared documents</a:t>
            </a:r>
            <a:endParaRPr/>
          </a:p>
          <a:p>
            <a:pPr marL="298082" indent="-298082" defTabSz="397442">
              <a:buFont typeface="Arial"/>
              <a:buChar char="•"/>
              <a:defRPr/>
            </a:pPr>
            <a:endParaRPr lang="en-US" sz="2000" i="1">
              <a:solidFill>
                <a:prstClr val="black"/>
              </a:solidFill>
              <a:latin typeface="Calibri Ligh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1" name="Google Shape;61;p3"/>
          <p:cNvSpPr txBox="1">
            <a:spLocks noGrp="1"/>
          </p:cNvSpPr>
          <p:nvPr>
            <p:ph type="body" idx="1"/>
          </p:nvPr>
        </p:nvSpPr>
        <p:spPr bwMode="auto">
          <a:xfrm>
            <a:off x="143537" y="240792"/>
            <a:ext cx="10570846" cy="80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>
              <a:defRPr/>
            </a:pPr>
            <a:r>
              <a:rPr lang="en-US" sz="4400" b="1">
                <a:solidFill>
                  <a:schemeClr val="accent1"/>
                </a:solidFill>
                <a:latin typeface="Arial"/>
                <a:cs typeface="Arial"/>
              </a:rPr>
              <a:t>Project final draft : common issues</a:t>
            </a:r>
            <a:endParaRPr sz="4400" b="1">
              <a:solidFill>
                <a:schemeClr val="accent1"/>
              </a:solidFill>
              <a:latin typeface="Arial"/>
              <a:cs typeface="Arial"/>
            </a:endParaRPr>
          </a:p>
        </p:txBody>
      </p:sp>
      <p:sp>
        <p:nvSpPr>
          <p:cNvPr id="2" name="TextBox 1"/>
          <p:cNvSpPr txBox="1"/>
          <p:nvPr/>
        </p:nvSpPr>
        <p:spPr bwMode="auto">
          <a:xfrm>
            <a:off x="795130" y="1269526"/>
            <a:ext cx="10903811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3200" b="1"/>
              <a:t>Results</a:t>
            </a:r>
            <a:endParaRPr/>
          </a:p>
          <a:p>
            <a:pPr marL="571500" indent="-571500">
              <a:buFont typeface="Arial"/>
              <a:buChar char="•"/>
              <a:defRPr/>
            </a:pPr>
            <a:r>
              <a:rPr lang="en-US" sz="3200"/>
              <a:t>Needs to include </a:t>
            </a:r>
            <a:r>
              <a:rPr lang="en-US" sz="3200" b="1">
                <a:solidFill>
                  <a:schemeClr val="accent1"/>
                </a:solidFill>
              </a:rPr>
              <a:t>text AND a figure</a:t>
            </a:r>
            <a:endParaRPr/>
          </a:p>
          <a:p>
            <a:pPr marL="1028700" lvl="1" indent="-571500">
              <a:buFont typeface="Arial"/>
              <a:buChar char="•"/>
              <a:defRPr/>
            </a:pPr>
            <a:r>
              <a:rPr lang="en-US" sz="3200"/>
              <a:t>Figure can be a graph or another kind of data visualization</a:t>
            </a:r>
            <a:endParaRPr/>
          </a:p>
          <a:p>
            <a:pPr marL="571500" indent="-571500">
              <a:buFont typeface="Arial"/>
              <a:buChar char="•"/>
              <a:defRPr/>
            </a:pPr>
            <a:r>
              <a:rPr lang="en-US" sz="3200"/>
              <a:t>Text should state averages and trends</a:t>
            </a:r>
            <a:endParaRPr lang="en-US" sz="3600"/>
          </a:p>
        </p:txBody>
      </p:sp>
      <p:pic>
        <p:nvPicPr>
          <p:cNvPr id="3" name="Picture 4" descr="12 Excellent Data Visualization Datasets to Use Now"/>
          <p:cNvPicPr>
            <a:picLocks noChangeAspect="1" noChangeArrowheads="1"/>
          </p:cNvPicPr>
          <p:nvPr/>
        </p:nvPicPr>
        <p:blipFill>
          <a:blip r:embed="rId3"/>
          <a:stretch/>
        </p:blipFill>
        <p:spPr bwMode="auto">
          <a:xfrm>
            <a:off x="3589136" y="3568552"/>
            <a:ext cx="5013727" cy="2843724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102" name="Picture 6" descr="30+ Product Comparison Infographic Templates + Design Tips"/>
          <p:cNvPicPr>
            <a:picLocks noChangeAspect="1" noChangeArrowheads="1"/>
          </p:cNvPicPr>
          <p:nvPr/>
        </p:nvPicPr>
        <p:blipFill>
          <a:blip r:embed="rId3"/>
          <a:srcRect l="0" t="0" r="0" b="9444"/>
          <a:stretch/>
        </p:blipFill>
        <p:spPr bwMode="auto">
          <a:xfrm>
            <a:off x="385416" y="706380"/>
            <a:ext cx="5043544" cy="5910827"/>
          </a:xfrm>
          <a:prstGeom prst="rect">
            <a:avLst/>
          </a:prstGeom>
          <a:noFill/>
        </p:spPr>
      </p:pic>
      <p:sp>
        <p:nvSpPr>
          <p:cNvPr id="61" name="Google Shape;61;p3"/>
          <p:cNvSpPr txBox="1">
            <a:spLocks noGrp="1"/>
          </p:cNvSpPr>
          <p:nvPr>
            <p:ph type="body" idx="1"/>
          </p:nvPr>
        </p:nvSpPr>
        <p:spPr bwMode="auto">
          <a:xfrm>
            <a:off x="143537" y="240792"/>
            <a:ext cx="10570846" cy="80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>
              <a:defRPr/>
            </a:pPr>
            <a:r>
              <a:rPr lang="en-US" sz="4400" b="1">
                <a:solidFill>
                  <a:schemeClr val="accent1"/>
                </a:solidFill>
                <a:latin typeface="Arial"/>
                <a:cs typeface="Arial"/>
              </a:rPr>
              <a:t>Project final draft: data visualization</a:t>
            </a:r>
            <a:endParaRPr sz="4400" b="1">
              <a:solidFill>
                <a:schemeClr val="accent1"/>
              </a:solidFill>
              <a:latin typeface="Arial"/>
              <a:cs typeface="Arial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5428960" y="2026363"/>
            <a:ext cx="6269278" cy="35358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1" name="Google Shape;61;p3"/>
          <p:cNvSpPr txBox="1">
            <a:spLocks noGrp="1"/>
          </p:cNvSpPr>
          <p:nvPr>
            <p:ph type="body" idx="1"/>
          </p:nvPr>
        </p:nvSpPr>
        <p:spPr bwMode="auto">
          <a:xfrm>
            <a:off x="143537" y="221942"/>
            <a:ext cx="10411820" cy="80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>
              <a:defRPr/>
            </a:pPr>
            <a:r>
              <a:rPr lang="en-US" sz="4400" b="1">
                <a:solidFill>
                  <a:schemeClr val="accent1"/>
                </a:solidFill>
                <a:latin typeface="Arial"/>
                <a:cs typeface="Arial"/>
              </a:rPr>
              <a:t>Project final draft : common issues</a:t>
            </a:r>
            <a:endParaRPr sz="4400" b="1">
              <a:solidFill>
                <a:schemeClr val="accent1"/>
              </a:solidFill>
              <a:latin typeface="Arial"/>
              <a:cs typeface="Arial"/>
            </a:endParaRPr>
          </a:p>
        </p:txBody>
      </p:sp>
      <p:sp>
        <p:nvSpPr>
          <p:cNvPr id="2" name="TextBox 1"/>
          <p:cNvSpPr txBox="1"/>
          <p:nvPr/>
        </p:nvSpPr>
        <p:spPr bwMode="auto">
          <a:xfrm flipH="0" flipV="0">
            <a:off x="644094" y="1028741"/>
            <a:ext cx="11567229" cy="5395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2600" b="1"/>
              <a:t>Citations</a:t>
            </a:r>
            <a:endParaRPr/>
          </a:p>
          <a:p>
            <a:pPr>
              <a:defRPr/>
            </a:pPr>
            <a:r>
              <a:rPr lang="en-US" sz="2600"/>
              <a:t>Any fact stated needs to be cited both in-text and in a reference section. </a:t>
            </a:r>
            <a:endParaRPr/>
          </a:p>
          <a:p>
            <a:pPr>
              <a:defRPr/>
            </a:pPr>
            <a:endParaRPr lang="en-US" sz="2600"/>
          </a:p>
          <a:p>
            <a:pPr>
              <a:defRPr/>
            </a:pPr>
            <a:r>
              <a:rPr lang="en-US" sz="2600" b="1"/>
              <a:t>In-text examples</a:t>
            </a:r>
            <a:endParaRPr/>
          </a:p>
          <a:p>
            <a:pPr>
              <a:defRPr/>
            </a:pPr>
            <a:r>
              <a:rPr lang="en-US" sz="2600"/>
              <a:t>According to a study by Lynn, nematodes are cool (2022).</a:t>
            </a:r>
            <a:endParaRPr/>
          </a:p>
          <a:p>
            <a:pPr>
              <a:defRPr/>
            </a:pPr>
            <a:r>
              <a:rPr lang="en-US" sz="2600"/>
              <a:t>According to one study, nematodes are cool (Lynn 2022).</a:t>
            </a:r>
            <a:endParaRPr/>
          </a:p>
          <a:p>
            <a:pPr>
              <a:defRPr/>
            </a:pPr>
            <a:br>
              <a:rPr lang="en-US" sz="2400" b="1"/>
            </a:br>
            <a:r>
              <a:rPr lang="en-US" sz="2400" b="1"/>
              <a:t>Citation examples for</a:t>
            </a:r>
            <a:br>
              <a:rPr lang="en-US" sz="2400" b="1"/>
            </a:br>
            <a:r>
              <a:rPr lang="en-US" sz="2400"/>
              <a:t>one author: (Lynn 2022)</a:t>
            </a:r>
            <a:br>
              <a:rPr lang="en-US" sz="2400"/>
            </a:br>
            <a:r>
              <a:rPr lang="en-US" sz="2400"/>
              <a:t>two authors: (Lynn and Jerry 2022)</a:t>
            </a:r>
            <a:endParaRPr/>
          </a:p>
          <a:p>
            <a:pPr>
              <a:defRPr/>
            </a:pPr>
            <a:r>
              <a:rPr lang="en-US" sz="2400"/>
              <a:t>three or more authors: (Lynn </a:t>
            </a:r>
            <a:r>
              <a:rPr lang="en-US" sz="2400" i="1"/>
              <a:t>et al. </a:t>
            </a:r>
            <a:r>
              <a:rPr lang="en-US" sz="2400"/>
              <a:t>2022)</a:t>
            </a:r>
            <a:endParaRPr/>
          </a:p>
          <a:p>
            <a:pPr>
              <a:defRPr/>
            </a:pPr>
            <a:endParaRPr lang="en-US" sz="2400"/>
          </a:p>
          <a:p>
            <a:pPr>
              <a:defRPr/>
            </a:pPr>
            <a:r>
              <a:rPr lang="en-US" sz="2400" b="1"/>
              <a:t>Full citation</a:t>
            </a:r>
            <a:endParaRPr/>
          </a:p>
          <a:p>
            <a:pPr>
              <a:defRPr/>
            </a:pPr>
            <a:r>
              <a:rPr lang="en-US" sz="2400"/>
              <a:t>Lynn BK. 2022. The peer reviewed paper about nematode. </a:t>
            </a:r>
            <a:r>
              <a:rPr lang="en-US" sz="2400" i="1"/>
              <a:t>Journal of Worms</a:t>
            </a:r>
            <a:r>
              <a:rPr lang="en-US" sz="2400"/>
              <a:t> </a:t>
            </a:r>
            <a:r>
              <a:rPr lang="en-US" sz="2400" b="1"/>
              <a:t>23(1):123-223</a:t>
            </a:r>
            <a:endParaRPr lang="en-US" sz="240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657224" y="287498"/>
            <a:ext cx="10772775" cy="958206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4800"/>
              <a:t>Journal article: 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auto">
          <a:xfrm>
            <a:off x="676656" y="1245704"/>
            <a:ext cx="10753725" cy="5493026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  <a:defRPr/>
            </a:pPr>
            <a:r>
              <a:rPr lang="en-US" sz="2800" b="1">
                <a:solidFill>
                  <a:schemeClr val="tx1"/>
                </a:solidFill>
              </a:rPr>
              <a:t>GENERAL FORMAT</a:t>
            </a:r>
            <a:endParaRPr/>
          </a:p>
          <a:p>
            <a:pPr>
              <a:buFont typeface="Arial"/>
              <a:buChar char="•"/>
              <a:defRPr/>
            </a:pPr>
            <a:r>
              <a:rPr lang="en-US" sz="2800"/>
              <a:t> </a:t>
            </a:r>
            <a:r>
              <a:rPr lang="en-US" sz="2800">
                <a:solidFill>
                  <a:srgbClr val="FF0000"/>
                </a:solidFill>
              </a:rPr>
              <a:t>Authors listed with last names followed by first initial(s). </a:t>
            </a:r>
            <a:r>
              <a:rPr lang="en-US" sz="2800">
                <a:solidFill>
                  <a:srgbClr val="FFC000"/>
                </a:solidFill>
              </a:rPr>
              <a:t>Year of publication. </a:t>
            </a:r>
            <a:r>
              <a:rPr lang="en-US" sz="2800">
                <a:solidFill>
                  <a:srgbClr val="00B050"/>
                </a:solidFill>
              </a:rPr>
              <a:t>Title.</a:t>
            </a:r>
            <a:r>
              <a:rPr lang="en-US" sz="2800"/>
              <a:t> </a:t>
            </a:r>
            <a:r>
              <a:rPr lang="en-US" sz="2800" i="1">
                <a:solidFill>
                  <a:srgbClr val="0070C0"/>
                </a:solidFill>
              </a:rPr>
              <a:t>Journal published in</a:t>
            </a:r>
            <a:r>
              <a:rPr lang="en-US" sz="2800">
                <a:solidFill>
                  <a:srgbClr val="0070C0"/>
                </a:solidFill>
              </a:rPr>
              <a:t> </a:t>
            </a:r>
            <a:r>
              <a:rPr lang="en-US" sz="2800" b="1">
                <a:solidFill>
                  <a:srgbClr val="7030A0"/>
                </a:solidFill>
              </a:rPr>
              <a:t>journal edition(volume if there is one)</a:t>
            </a:r>
            <a:r>
              <a:rPr lang="en-US" sz="2800">
                <a:solidFill>
                  <a:srgbClr val="7030A0"/>
                </a:solidFill>
              </a:rPr>
              <a:t>: pages. </a:t>
            </a:r>
            <a:endParaRPr/>
          </a:p>
          <a:p>
            <a:pPr marL="0" indent="0">
              <a:buNone/>
              <a:defRPr/>
            </a:pPr>
            <a:br>
              <a:rPr lang="en-US" sz="2800">
                <a:solidFill>
                  <a:schemeClr val="tx1"/>
                </a:solidFill>
              </a:rPr>
            </a:br>
            <a:r>
              <a:rPr lang="en-US" sz="2800" b="1">
                <a:solidFill>
                  <a:schemeClr val="tx1"/>
                </a:solidFill>
              </a:rPr>
              <a:t>EXAMPLES</a:t>
            </a:r>
            <a:endParaRPr/>
          </a:p>
          <a:p>
            <a:pPr>
              <a:buFont typeface="Arial"/>
              <a:buChar char="•"/>
              <a:defRPr/>
            </a:pPr>
            <a:r>
              <a:rPr lang="en-US" sz="2800"/>
              <a:t> Example with one author: </a:t>
            </a:r>
            <a:br>
              <a:rPr lang="en-US" sz="2800"/>
            </a:br>
            <a:r>
              <a:rPr lang="en-US" sz="2800">
                <a:solidFill>
                  <a:srgbClr val="FF0000"/>
                </a:solidFill>
              </a:rPr>
              <a:t>Lynn B.</a:t>
            </a:r>
            <a:r>
              <a:rPr lang="en-US" sz="2800"/>
              <a:t> </a:t>
            </a:r>
            <a:r>
              <a:rPr lang="en-US" sz="2800">
                <a:solidFill>
                  <a:srgbClr val="FFC000"/>
                </a:solidFill>
              </a:rPr>
              <a:t>2022.</a:t>
            </a:r>
            <a:r>
              <a:rPr lang="en-US" sz="2800"/>
              <a:t> </a:t>
            </a:r>
            <a:r>
              <a:rPr lang="en-US" sz="2800">
                <a:solidFill>
                  <a:srgbClr val="00B050"/>
                </a:solidFill>
              </a:rPr>
              <a:t>Cats are incredible, but especially Pancake. </a:t>
            </a:r>
            <a:r>
              <a:rPr lang="en-US" sz="2800" i="1">
                <a:solidFill>
                  <a:srgbClr val="0070C0"/>
                </a:solidFill>
              </a:rPr>
              <a:t>The Journal of Cats Are Awesome </a:t>
            </a:r>
            <a:r>
              <a:rPr lang="en-US" sz="2800" b="1">
                <a:solidFill>
                  <a:srgbClr val="7030A0"/>
                </a:solidFill>
              </a:rPr>
              <a:t>2</a:t>
            </a:r>
            <a:r>
              <a:rPr lang="en-US" sz="2800">
                <a:solidFill>
                  <a:srgbClr val="7030A0"/>
                </a:solidFill>
              </a:rPr>
              <a:t>: 23-46.</a:t>
            </a:r>
            <a:endParaRPr/>
          </a:p>
          <a:p>
            <a:pPr>
              <a:buFont typeface="Arial"/>
              <a:buChar char="•"/>
              <a:defRPr/>
            </a:pPr>
            <a:r>
              <a:rPr lang="en-US" sz="2800"/>
              <a:t> Example with two authors: </a:t>
            </a:r>
            <a:br>
              <a:rPr lang="en-US" sz="2800"/>
            </a:br>
            <a:r>
              <a:rPr lang="en-US" sz="2800">
                <a:solidFill>
                  <a:srgbClr val="FF0000"/>
                </a:solidFill>
              </a:rPr>
              <a:t>Pride W and Lightyear B. </a:t>
            </a:r>
            <a:r>
              <a:rPr lang="en-US" sz="2800">
                <a:solidFill>
                  <a:srgbClr val="FFC000"/>
                </a:solidFill>
              </a:rPr>
              <a:t>1995. </a:t>
            </a:r>
            <a:r>
              <a:rPr lang="en-US" sz="2800">
                <a:solidFill>
                  <a:srgbClr val="00B050"/>
                </a:solidFill>
              </a:rPr>
              <a:t>To infinity and beyond. </a:t>
            </a:r>
            <a:r>
              <a:rPr lang="en-US" sz="2800" i="1">
                <a:solidFill>
                  <a:srgbClr val="0070C0"/>
                </a:solidFill>
              </a:rPr>
              <a:t>The Secret Life of Toys </a:t>
            </a:r>
            <a:r>
              <a:rPr lang="en-US" sz="2800" b="1">
                <a:solidFill>
                  <a:srgbClr val="7030A0"/>
                </a:solidFill>
              </a:rPr>
              <a:t>11</a:t>
            </a:r>
            <a:r>
              <a:rPr lang="en-US" sz="2800">
                <a:solidFill>
                  <a:srgbClr val="7030A0"/>
                </a:solidFill>
              </a:rPr>
              <a:t>: 22-33.</a:t>
            </a:r>
            <a:endParaRPr/>
          </a:p>
          <a:p>
            <a:pPr>
              <a:buFont typeface="Arial"/>
              <a:buChar char="•"/>
              <a:defRPr/>
            </a:pPr>
            <a:r>
              <a:rPr lang="en-US" sz="2800"/>
              <a:t> Example with three authors: </a:t>
            </a:r>
            <a:br>
              <a:rPr lang="en-US" sz="2800"/>
            </a:br>
            <a:r>
              <a:rPr lang="en-US" sz="2800">
                <a:solidFill>
                  <a:srgbClr val="FF0000"/>
                </a:solidFill>
              </a:rPr>
              <a:t>Potter H, Granger H, and Weasley R. </a:t>
            </a:r>
            <a:r>
              <a:rPr lang="en-US" sz="2800">
                <a:solidFill>
                  <a:srgbClr val="FFC000"/>
                </a:solidFill>
              </a:rPr>
              <a:t>2000.</a:t>
            </a:r>
            <a:r>
              <a:rPr lang="en-US" sz="2800">
                <a:solidFill>
                  <a:srgbClr val="FF0000"/>
                </a:solidFill>
              </a:rPr>
              <a:t> </a:t>
            </a:r>
            <a:r>
              <a:rPr lang="en-US" sz="2800">
                <a:solidFill>
                  <a:srgbClr val="00B050"/>
                </a:solidFill>
              </a:rPr>
              <a:t>How to tickle a whomping willow. </a:t>
            </a:r>
            <a:r>
              <a:rPr lang="en-US" sz="2800" i="1">
                <a:solidFill>
                  <a:srgbClr val="0070C0"/>
                </a:solidFill>
              </a:rPr>
              <a:t>The Journal of Advanced Magic</a:t>
            </a:r>
            <a:r>
              <a:rPr lang="en-US" sz="2800" i="1"/>
              <a:t> </a:t>
            </a:r>
            <a:r>
              <a:rPr lang="en-US" sz="2800" b="1">
                <a:solidFill>
                  <a:srgbClr val="7030A0"/>
                </a:solidFill>
              </a:rPr>
              <a:t>6</a:t>
            </a:r>
            <a:r>
              <a:rPr lang="en-US" sz="2800">
                <a:solidFill>
                  <a:srgbClr val="7030A0"/>
                </a:solidFill>
              </a:rPr>
              <a:t>: 26-42.</a:t>
            </a:r>
            <a:endParaRPr/>
          </a:p>
          <a:p>
            <a:pPr>
              <a:buFont typeface="Arial"/>
              <a:buChar char="•"/>
              <a:defRPr/>
            </a:pPr>
            <a:r>
              <a:rPr lang="en-US" sz="2800"/>
              <a:t> Example with greater than three authors: </a:t>
            </a:r>
            <a:br>
              <a:rPr lang="en-US" sz="2800"/>
            </a:br>
            <a:r>
              <a:rPr lang="en-US" sz="2800">
                <a:solidFill>
                  <a:srgbClr val="FF0000"/>
                </a:solidFill>
              </a:rPr>
              <a:t>Brown M, Bunton E, Halliwell G, </a:t>
            </a:r>
            <a:r>
              <a:rPr lang="en-US" sz="2800" i="1">
                <a:solidFill>
                  <a:srgbClr val="FF0000"/>
                </a:solidFill>
              </a:rPr>
              <a:t>et al.</a:t>
            </a:r>
            <a:r>
              <a:rPr lang="en-US" sz="2800" i="1"/>
              <a:t> </a:t>
            </a:r>
            <a:r>
              <a:rPr lang="en-US" sz="2800">
                <a:solidFill>
                  <a:srgbClr val="FFC000"/>
                </a:solidFill>
              </a:rPr>
              <a:t>1996.</a:t>
            </a:r>
            <a:r>
              <a:rPr lang="en-US" sz="2800"/>
              <a:t> </a:t>
            </a:r>
            <a:r>
              <a:rPr lang="en-US" sz="2800">
                <a:solidFill>
                  <a:srgbClr val="00B050"/>
                </a:solidFill>
              </a:rPr>
              <a:t>Spice up your life. </a:t>
            </a:r>
            <a:r>
              <a:rPr lang="en-US" sz="2800" i="1">
                <a:solidFill>
                  <a:srgbClr val="0070C0"/>
                </a:solidFill>
              </a:rPr>
              <a:t>Wannabe Journal </a:t>
            </a:r>
            <a:r>
              <a:rPr lang="en-US" sz="2800" b="1">
                <a:solidFill>
                  <a:srgbClr val="7030A0"/>
                </a:solidFill>
              </a:rPr>
              <a:t>97</a:t>
            </a:r>
            <a:r>
              <a:rPr lang="en-US" sz="2800">
                <a:solidFill>
                  <a:srgbClr val="7030A0"/>
                </a:solidFill>
              </a:rPr>
              <a:t>: 1-33. </a:t>
            </a:r>
            <a:endParaRPr/>
          </a:p>
        </p:txBody>
      </p:sp>
      <p:sp>
        <p:nvSpPr>
          <p:cNvPr id="4" name="TextBox 3"/>
          <p:cNvSpPr txBox="1"/>
          <p:nvPr/>
        </p:nvSpPr>
        <p:spPr bwMode="auto">
          <a:xfrm flipH="0" flipV="0">
            <a:off x="6670963" y="287497"/>
            <a:ext cx="4853871" cy="1189079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3600"/>
              <a:t>REMINDER: CITAITON GUIDE ON CANVAS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1" name="Google Shape;61;p3"/>
          <p:cNvSpPr txBox="1">
            <a:spLocks noGrp="1"/>
          </p:cNvSpPr>
          <p:nvPr>
            <p:ph type="body" idx="1"/>
          </p:nvPr>
        </p:nvSpPr>
        <p:spPr bwMode="auto">
          <a:xfrm>
            <a:off x="276887" y="431492"/>
            <a:ext cx="10411820" cy="80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>
              <a:defRPr/>
            </a:pPr>
            <a:r>
              <a:rPr lang="en-US" sz="4400" b="1">
                <a:solidFill>
                  <a:schemeClr val="accent1"/>
                </a:solidFill>
                <a:latin typeface="Arial"/>
                <a:cs typeface="Arial"/>
              </a:rPr>
              <a:t>Project final draft: </a:t>
            </a:r>
            <a:br>
              <a:rPr lang="en-US" sz="4400" b="1">
                <a:solidFill>
                  <a:schemeClr val="accent1"/>
                </a:solidFill>
                <a:latin typeface="Arial"/>
                <a:cs typeface="Arial"/>
              </a:rPr>
            </a:br>
            <a:r>
              <a:rPr lang="en-US" sz="4400" b="1">
                <a:solidFill>
                  <a:schemeClr val="accent1"/>
                </a:solidFill>
                <a:latin typeface="Arial"/>
                <a:cs typeface="Arial"/>
              </a:rPr>
              <a:t>aesthetics matter</a:t>
            </a:r>
            <a:endParaRPr sz="4400" b="1">
              <a:solidFill>
                <a:schemeClr val="accent1"/>
              </a:solidFill>
              <a:latin typeface="Arial"/>
              <a:cs typeface="Arial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745967" y="1809750"/>
            <a:ext cx="6016207" cy="425480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8821370" y="215746"/>
            <a:ext cx="2532614" cy="642650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 bwMode="auto">
          <a:xfrm>
            <a:off x="6525466" y="2555277"/>
            <a:ext cx="2532613" cy="1384995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800"/>
              <a:t>Images and visuals should be prominent! 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theme/_rels/theme1.xml.rels><?xml version="1.0" encoding="UTF-8" standalone="yes"?><Relationships xmlns="http://schemas.openxmlformats.org/package/2006/relationships"></Relationships>
</file>

<file path=ppt/theme/_rels/theme2.xml.rels><?xml version="1.0" encoding="UTF-8" standalone="yes"?><Relationships xmlns="http://schemas.openxmlformats.org/package/2006/relationships"></Relationships>
</file>

<file path=ppt/theme/_rels/theme3.xml.rels><?xml version="1.0" encoding="UTF-8" standalone="yes"?><Relationships xmlns="http://schemas.openxmlformats.org/package/2006/relationships"></Relationships>
</file>

<file path=ppt/theme/_rels/theme4.xml.rels><?xml version="1.0" encoding="UTF-8" standalone="yes"?><Relationships xmlns="http://schemas.openxmlformats.org/package/2006/relationships"></Relationships>
</file>

<file path=ppt/theme/theme1.xml><?xml version="1.0" encoding="utf-8"?>
<a:theme xmlns:a="http://schemas.openxmlformats.org/drawingml/2006/main" xmlns:r="http://schemas.openxmlformats.org/officeDocument/2006/relationships" xmlns:p="http://schemas.openxmlformats.org/presentationml/2006/main" name="Metropolitan">
  <a:themeElements>
    <a:clrScheme name="Dusky purple">
      <a:dk1>
        <a:sysClr val="windowText" lastClr="000000"/>
      </a:dk1>
      <a:lt1>
        <a:sysClr val="window" lastClr="FFFFFF"/>
      </a:lt1>
      <a:dk2>
        <a:srgbClr val="3F3241"/>
      </a:dk2>
      <a:lt2>
        <a:srgbClr val="E7CDE7"/>
      </a:lt2>
      <a:accent1>
        <a:srgbClr val="7E6483"/>
      </a:accent1>
      <a:accent2>
        <a:srgbClr val="4C4C72"/>
      </a:accent2>
      <a:accent3>
        <a:srgbClr val="A3A3C1"/>
      </a:accent3>
      <a:accent4>
        <a:srgbClr val="3F3241"/>
      </a:accent4>
      <a:accent5>
        <a:srgbClr val="7E6483"/>
      </a:accent5>
      <a:accent6>
        <a:srgbClr val="B5A3B8"/>
      </a:accent6>
      <a:hlink>
        <a:srgbClr val="D7BBED"/>
      </a:hlink>
      <a:folHlink>
        <a:srgbClr val="666699"/>
      </a:folHlink>
    </a:clrScheme>
    <a:fontScheme name="Metropolitan">
      <a:majorFont>
        <a:latin typeface="Calibri Light"/>
        <a:ea typeface="Arial"/>
        <a:cs typeface="Arial"/>
      </a:majorFont>
      <a:minorFont>
        <a:latin typeface="Calibri Light"/>
        <a:ea typeface="Arial"/>
        <a:cs typeface="Arial"/>
      </a:minorFont>
    </a:fontScheme>
    <a:fmtScheme name="Metropolitan">
      <a:fillStyleLst>
        <a:solidFill>
          <a:schemeClr val="phClr"/>
        </a:solidFill>
        <a:gradFill>
          <a:gsLst>
            <a:gs pos="0">
              <a:schemeClr val="phClr">
                <a:tint val="70000"/>
                <a:satMod val="100000"/>
                <a:lumMod val="110000"/>
              </a:schemeClr>
            </a:gs>
            <a:gs pos="50000">
              <a:schemeClr val="phClr">
                <a:tint val="75000"/>
                <a:satMod val="101000"/>
                <a:lumMod val="105000"/>
              </a:schemeClr>
            </a:gs>
            <a:gs pos="100000">
              <a:schemeClr val="phClr">
                <a:tint val="82000"/>
                <a:satMod val="104000"/>
                <a:lumMod val="105000"/>
              </a:schemeClr>
            </a:gs>
          </a:gsLst>
          <a:lin ang="2700000" scaled="0"/>
        </a:gradFill>
        <a:gradFill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0000"/>
                <a:lumMod val="100000"/>
              </a:schemeClr>
            </a:gs>
            <a:gs pos="100000">
              <a:schemeClr val="phClr">
                <a:shade val="80000"/>
                <a:satMod val="100000"/>
                <a:lumMod val="99000"/>
              </a:schemeClr>
            </a:gs>
          </a:gsLst>
          <a:lin ang="27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</a:theme>
</file>

<file path=ppt/theme/theme2.xml><?xml version="1.0" encoding="utf-8"?>
<a:theme xmlns:a="http://schemas.openxmlformats.org/drawingml/2006/main" xmlns:r="http://schemas.openxmlformats.org/officeDocument/2006/relationships" xmlns:p="http://schemas.openxmlformats.org/presentationml/2006/main" name="5_Metropolitan">
  <a:themeElements>
    <a:clrScheme name="Dusky purple">
      <a:dk1>
        <a:sysClr val="windowText" lastClr="000000"/>
      </a:dk1>
      <a:lt1>
        <a:sysClr val="window" lastClr="FFFFFF"/>
      </a:lt1>
      <a:dk2>
        <a:srgbClr val="3F3241"/>
      </a:dk2>
      <a:lt2>
        <a:srgbClr val="E7CDE7"/>
      </a:lt2>
      <a:accent1>
        <a:srgbClr val="7E6483"/>
      </a:accent1>
      <a:accent2>
        <a:srgbClr val="4C4C72"/>
      </a:accent2>
      <a:accent3>
        <a:srgbClr val="A3A3C1"/>
      </a:accent3>
      <a:accent4>
        <a:srgbClr val="3F3241"/>
      </a:accent4>
      <a:accent5>
        <a:srgbClr val="7E6483"/>
      </a:accent5>
      <a:accent6>
        <a:srgbClr val="B5A3B8"/>
      </a:accent6>
      <a:hlink>
        <a:srgbClr val="D7BBED"/>
      </a:hlink>
      <a:folHlink>
        <a:srgbClr val="666699"/>
      </a:folHlink>
    </a:clrScheme>
    <a:fontScheme name="Corbel">
      <a:majorFont>
        <a:latin typeface="Corbel"/>
        <a:ea typeface="Arial"/>
        <a:cs typeface="Arial"/>
      </a:majorFont>
      <a:minorFont>
        <a:latin typeface="Corbel"/>
        <a:ea typeface="Arial"/>
        <a:cs typeface="Arial"/>
      </a:minorFont>
    </a:fontScheme>
    <a:fmtScheme name="Metropolitan">
      <a:fillStyleLst>
        <a:solidFill>
          <a:schemeClr val="phClr"/>
        </a:solidFill>
        <a:gradFill>
          <a:gsLst>
            <a:gs pos="0">
              <a:schemeClr val="phClr">
                <a:tint val="70000"/>
                <a:satMod val="100000"/>
                <a:lumMod val="110000"/>
              </a:schemeClr>
            </a:gs>
            <a:gs pos="50000">
              <a:schemeClr val="phClr">
                <a:tint val="75000"/>
                <a:satMod val="101000"/>
                <a:lumMod val="105000"/>
              </a:schemeClr>
            </a:gs>
            <a:gs pos="100000">
              <a:schemeClr val="phClr">
                <a:tint val="82000"/>
                <a:satMod val="104000"/>
                <a:lumMod val="105000"/>
              </a:schemeClr>
            </a:gs>
          </a:gsLst>
          <a:lin ang="2700000" scaled="0"/>
        </a:gradFill>
        <a:gradFill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0000"/>
                <a:lumMod val="100000"/>
              </a:schemeClr>
            </a:gs>
            <a:gs pos="100000">
              <a:schemeClr val="phClr">
                <a:shade val="80000"/>
                <a:satMod val="100000"/>
                <a:lumMod val="99000"/>
              </a:schemeClr>
            </a:gs>
          </a:gsLst>
          <a:lin ang="27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</a:theme>
</file>

<file path=ppt/theme/theme3.xml><?xml version="1.0" encoding="utf-8"?>
<a:theme xmlns:a="http://schemas.openxmlformats.org/drawingml/2006/main" xmlns:r="http://schemas.openxmlformats.org/officeDocument/2006/relationships" xmlns:p="http://schemas.openxmlformats.org/presentationml/2006/main" name="1_Metropolitan">
  <a:themeElements>
    <a:clrScheme name="Dusky purple">
      <a:dk1>
        <a:sysClr val="windowText" lastClr="000000"/>
      </a:dk1>
      <a:lt1>
        <a:sysClr val="window" lastClr="FFFFFF"/>
      </a:lt1>
      <a:dk2>
        <a:srgbClr val="3F3241"/>
      </a:dk2>
      <a:lt2>
        <a:srgbClr val="E7CDE7"/>
      </a:lt2>
      <a:accent1>
        <a:srgbClr val="7E6483"/>
      </a:accent1>
      <a:accent2>
        <a:srgbClr val="4C4C72"/>
      </a:accent2>
      <a:accent3>
        <a:srgbClr val="A3A3C1"/>
      </a:accent3>
      <a:accent4>
        <a:srgbClr val="3F3241"/>
      </a:accent4>
      <a:accent5>
        <a:srgbClr val="7E6483"/>
      </a:accent5>
      <a:accent6>
        <a:srgbClr val="B5A3B8"/>
      </a:accent6>
      <a:hlink>
        <a:srgbClr val="D7BBED"/>
      </a:hlink>
      <a:folHlink>
        <a:srgbClr val="666699"/>
      </a:folHlink>
    </a:clrScheme>
    <a:fontScheme name="Metropolitan">
      <a:majorFont>
        <a:latin typeface="Calibri Light"/>
        <a:ea typeface="Arial"/>
        <a:cs typeface="Arial"/>
      </a:majorFont>
      <a:minorFont>
        <a:latin typeface="Calibri Light"/>
        <a:ea typeface="Arial"/>
        <a:cs typeface="Arial"/>
      </a:minorFont>
    </a:fontScheme>
    <a:fmtScheme name="Metropolitan">
      <a:fillStyleLst>
        <a:solidFill>
          <a:schemeClr val="phClr"/>
        </a:solidFill>
        <a:gradFill>
          <a:gsLst>
            <a:gs pos="0">
              <a:schemeClr val="phClr">
                <a:tint val="70000"/>
                <a:satMod val="100000"/>
                <a:lumMod val="110000"/>
              </a:schemeClr>
            </a:gs>
            <a:gs pos="50000">
              <a:schemeClr val="phClr">
                <a:tint val="75000"/>
                <a:satMod val="101000"/>
                <a:lumMod val="105000"/>
              </a:schemeClr>
            </a:gs>
            <a:gs pos="100000">
              <a:schemeClr val="phClr">
                <a:tint val="82000"/>
                <a:satMod val="104000"/>
                <a:lumMod val="105000"/>
              </a:schemeClr>
            </a:gs>
          </a:gsLst>
          <a:lin ang="2700000" scaled="0"/>
        </a:gradFill>
        <a:gradFill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0000"/>
                <a:lumMod val="100000"/>
              </a:schemeClr>
            </a:gs>
            <a:gs pos="100000">
              <a:schemeClr val="phClr">
                <a:shade val="80000"/>
                <a:satMod val="100000"/>
                <a:lumMod val="99000"/>
              </a:schemeClr>
            </a:gs>
          </a:gsLst>
          <a:lin ang="27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</a:theme>
</file>

<file path=ppt/theme/theme4.xml><?xml version="1.0" encoding="utf-8"?>
<a:theme xmlns:a="http://schemas.openxmlformats.org/drawingml/2006/main" xmlns:r="http://schemas.openxmlformats.org/officeDocument/2006/relationships" xmlns:p="http://schemas.openxmlformats.org/presentation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</a:theme>
</file>

<file path=docProps/app.xml><?xml version="1.0" encoding="utf-8"?>
<Properties xmlns="http://schemas.openxmlformats.org/officeDocument/2006/extended-properties" xmlns:vt="http://schemas.openxmlformats.org/officeDocument/2006/docPropsVTypes">
  <Template>Metropolitan</Template>
  <TotalTime>0</TotalTime>
  <Words>0</Words>
  <Application>ONLYOFFICE/7.5.1.23</Application>
  <DocSecurity>0</DocSecurity>
  <PresentationFormat>Widescreen</PresentationFormat>
  <Paragraphs>0</Paragraphs>
  <Slides>45</Slides>
  <Notes>45</Notes>
  <HiddenSlides>0</HiddenSlides>
  <MMClips>2</MMClips>
  <ScaleCrop>0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45</vt:i4>
      </vt:variant>
    </vt:vector>
  </HeadingPairs>
  <TitlesOfParts>
    <vt:vector size="48" baseType="lpstr">
      <vt:lpstr>Theme 1</vt:lpstr>
      <vt:lpstr>Theme 2</vt:lpstr>
      <vt:lpstr>Theme 3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</vt:vector>
  </TitlesOfParts>
  <Manager/>
  <Company/>
  <LinksUpToDate>0</LinksUpToDate>
  <SharedDoc>0</SharedDoc>
  <HyperlinkBase/>
  <HyperlinksChanged>0</HyperlinksChanged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Lab 4: Nematode Experiment PCR and Cell Cycle</dc:title>
  <dc:subject/>
  <dc:creator>Harjoe, Carmen C</dc:creator>
  <cp:keywords/>
  <dc:description/>
  <dc:identifier/>
  <dc:language/>
  <cp:lastModifiedBy/>
  <cp:revision>50</cp:revision>
  <dcterms:created xsi:type="dcterms:W3CDTF">2021-10-23T02:54:55Z</dcterms:created>
  <dcterms:modified xsi:type="dcterms:W3CDTF">2023-11-28T20:21:16Z</dcterms:modified>
  <cp:category/>
  <cp:contentStatus/>
  <cp:version/>
</cp:coreProperties>
</file>